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74394" autoAdjust="0"/>
  </p:normalViewPr>
  <p:slideViewPr>
    <p:cSldViewPr snapToGrid="0">
      <p:cViewPr varScale="1">
        <p:scale>
          <a:sx n="122" d="100"/>
          <a:sy n="122" d="100"/>
        </p:scale>
        <p:origin x="178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943B9-6DA0-49CE-8F91-2ED7B78EC9A3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F677E5-50C4-48E5-A8E5-B3090013E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048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677E5-50C4-48E5-A8E5-B3090013E4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93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677E5-50C4-48E5-A8E5-B3090013E4E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380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27D4A-E31E-4B70-8826-C28589B0660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976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27D4A-E31E-4B70-8826-C28589B0660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659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Once the analyst decides to take action, he has to decide on a remediation</a:t>
            </a:r>
            <a:r>
              <a:rPr lang="en-US" baseline="0" dirty="0" smtClean="0"/>
              <a:t> plan and then execute 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27D4A-E31E-4B70-8826-C28589B0660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551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27D4A-E31E-4B70-8826-C28589B0660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609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677E5-50C4-48E5-A8E5-B3090013E4E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515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0393" y="2209800"/>
            <a:ext cx="8229600" cy="1905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8013" y="4267200"/>
            <a:ext cx="8229600" cy="9144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6423" y="5821835"/>
            <a:ext cx="5489578" cy="33921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dirty="0"/>
              <a:t>Click to add date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06423" y="456997"/>
            <a:ext cx="3027151" cy="1219403"/>
            <a:chOff x="3578225" y="1146175"/>
            <a:chExt cx="5038725" cy="2111375"/>
          </a:xfrm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61851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3213" y="381000"/>
            <a:ext cx="9456737" cy="2286000"/>
          </a:xfrm>
        </p:spPr>
        <p:txBody>
          <a:bodyPr>
            <a:noAutofit/>
          </a:bodyPr>
          <a:lstStyle>
            <a:lvl1pPr marL="384048" indent="-384048">
              <a:lnSpc>
                <a:spcPct val="80000"/>
              </a:lnSpc>
              <a:defRPr sz="6000"/>
            </a:lvl1pPr>
          </a:lstStyle>
          <a:p>
            <a:r>
              <a:rPr lang="en-US" dirty="0" smtClean="0"/>
              <a:t>“Click to add quote here. Type quotation marks before and after text.”</a:t>
            </a:r>
            <a:endParaRPr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28052" y="2819400"/>
            <a:ext cx="9031897" cy="13716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000" baseline="0"/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dirty="0"/>
              <a:t>Click </a:t>
            </a:r>
            <a:r>
              <a:rPr lang="en-US" dirty="0" smtClean="0"/>
              <a:t>to add quoted person’s name, title, company</a:t>
            </a:r>
            <a:endParaRPr dirty="0"/>
          </a:p>
        </p:txBody>
      </p:sp>
      <p:grpSp>
        <p:nvGrpSpPr>
          <p:cNvPr id="7" name="Group 6"/>
          <p:cNvGrpSpPr/>
          <p:nvPr/>
        </p:nvGrpSpPr>
        <p:grpSpPr>
          <a:xfrm>
            <a:off x="610272" y="6248401"/>
            <a:ext cx="969471" cy="390524"/>
            <a:chOff x="3578225" y="1146175"/>
            <a:chExt cx="5038725" cy="2111375"/>
          </a:xfrm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/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GameSec 2016 Panel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53FAF-107E-4C7A-8518-5769ED605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39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ate Quote">
    <p:bg>
      <p:bgPr>
        <a:solidFill>
          <a:srgbClr val="4255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3213" y="381000"/>
            <a:ext cx="9456737" cy="2286000"/>
          </a:xfrm>
        </p:spPr>
        <p:txBody>
          <a:bodyPr>
            <a:noAutofit/>
          </a:bodyPr>
          <a:lstStyle>
            <a:lvl1pPr marL="384048" indent="-384048">
              <a:lnSpc>
                <a:spcPct val="80000"/>
              </a:lnSpc>
              <a:defRPr sz="6000"/>
            </a:lvl1pPr>
          </a:lstStyle>
          <a:p>
            <a:r>
              <a:rPr lang="en-US" dirty="0" smtClean="0"/>
              <a:t>“Click to add quote here. Type quotation marks before and after text.”</a:t>
            </a:r>
            <a:endParaRPr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28052" y="2819400"/>
            <a:ext cx="9031897" cy="13716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000"/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 dirty="0" smtClean="0"/>
              <a:t>Click to add quoted person’s name, title, company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608014" y="6248401"/>
            <a:ext cx="969471" cy="390524"/>
            <a:chOff x="3578225" y="1146175"/>
            <a:chExt cx="5038725" cy="2111375"/>
          </a:xfrm>
          <a:solidFill>
            <a:schemeClr val="tx1"/>
          </a:solidFill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/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GameSec 2016 Panel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0253FAF-107E-4C7A-8518-5769ED605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9264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GameSec 2016 Panel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53FAF-107E-4C7A-8518-5769ED605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90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521208"/>
            <a:ext cx="10969943" cy="411480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/>
              <a:t>Click to add one-line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10969784" cy="45719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GameSec 2016 Panel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53FAF-107E-4C7A-8518-5769ED6057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43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521208"/>
            <a:ext cx="10969943" cy="411480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/>
              <a:t>Click to add one-line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0" y="934240"/>
            <a:ext cx="10969943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400" baseline="0"/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/>
              <a:t>Click to add one-line subtitle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1524000"/>
            <a:ext cx="10969943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400" b="1" baseline="0"/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/>
              <a:t>Click to add one-line 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78152"/>
            <a:ext cx="10969784" cy="411784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GameSec 2016 Panel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53FAF-107E-4C7A-8518-5769ED605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77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GameSec 2016 Panel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53FAF-107E-4C7A-8518-5769ED605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83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609441" y="521208"/>
            <a:ext cx="10969943" cy="411480"/>
          </a:xfrm>
        </p:spPr>
        <p:txBody>
          <a:bodyPr/>
          <a:lstStyle>
            <a:lvl1pPr>
              <a:defRPr/>
            </a:lvl1pPr>
          </a:lstStyle>
          <a:p>
            <a:r>
              <a:rPr/>
              <a:t>Click to add one-line title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0" y="934240"/>
            <a:ext cx="10969943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400" baseline="0"/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/>
              <a:t>Click to add one-line subtitle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GameSec 2016 Panel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53FAF-107E-4C7A-8518-5769ED605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3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GameSec 2016 Panel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53FAF-107E-4C7A-8518-5769ED605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10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519236"/>
            <a:ext cx="10969943" cy="8523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524000"/>
            <a:ext cx="5303520" cy="4572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5864" y="1524000"/>
            <a:ext cx="5303520" cy="4572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GameSec 2016 Panel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53FAF-107E-4C7A-8518-5769ED605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91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519236"/>
            <a:ext cx="10969943" cy="8523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523999"/>
            <a:ext cx="5303520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add 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1905000"/>
            <a:ext cx="5303520" cy="4191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75864" y="1523999"/>
            <a:ext cx="5303520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add 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5864" y="1905000"/>
            <a:ext cx="5303520" cy="4191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GameSec 2016 Panel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53FAF-107E-4C7A-8518-5769ED605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07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Dark Pictur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0393" y="2209800"/>
            <a:ext cx="8229600" cy="1905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8013" y="4267200"/>
            <a:ext cx="8229600" cy="9144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6423" y="5821835"/>
            <a:ext cx="5489578" cy="33921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/>
              <a:t>Click to add date</a:t>
            </a:r>
          </a:p>
        </p:txBody>
      </p:sp>
      <p:grpSp>
        <p:nvGrpSpPr>
          <p:cNvPr id="7" name="Group 6"/>
          <p:cNvGrpSpPr/>
          <p:nvPr/>
        </p:nvGrpSpPr>
        <p:grpSpPr bwMode="black">
          <a:xfrm>
            <a:off x="606423" y="456997"/>
            <a:ext cx="3027151" cy="1219403"/>
            <a:chOff x="3578225" y="1146175"/>
            <a:chExt cx="5038725" cy="2111375"/>
          </a:xfrm>
          <a:solidFill>
            <a:schemeClr val="tx1"/>
          </a:solidFill>
        </p:grpSpPr>
        <p:sp>
          <p:nvSpPr>
            <p:cNvPr id="8" name="Freeform 5"/>
            <p:cNvSpPr>
              <a:spLocks noEditPoints="1"/>
            </p:cNvSpPr>
            <p:nvPr/>
          </p:nvSpPr>
          <p:spPr bwMode="black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black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500549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, Subtitle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521208"/>
            <a:ext cx="10969943" cy="411480"/>
          </a:xfrm>
        </p:spPr>
        <p:txBody>
          <a:bodyPr/>
          <a:lstStyle>
            <a:lvl1pPr>
              <a:defRPr/>
            </a:lvl1pPr>
          </a:lstStyle>
          <a:p>
            <a:r>
              <a:rPr/>
              <a:t>Click to add one-line title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0" y="934240"/>
            <a:ext cx="10969943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400" baseline="0"/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/>
              <a:t>Click to add one-line subtitle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524000"/>
            <a:ext cx="5303520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add 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1906552"/>
            <a:ext cx="5303520" cy="41894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75864" y="1524000"/>
            <a:ext cx="5303520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add 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5864" y="1906552"/>
            <a:ext cx="5303520" cy="41894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GameSec 2016 Panel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53FAF-107E-4C7A-8518-5769ED605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81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519236"/>
            <a:ext cx="10969943" cy="8523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441" y="1524000"/>
            <a:ext cx="3429000" cy="4572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381500" y="1524000"/>
            <a:ext cx="3429000" cy="4572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8150384" y="1524000"/>
            <a:ext cx="3429000" cy="4572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GameSec 2016 Panel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53FAF-107E-4C7A-8518-5769ED605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71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519236"/>
            <a:ext cx="10969943" cy="8523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523999"/>
            <a:ext cx="3428841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add heading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441" y="1905000"/>
            <a:ext cx="3429000" cy="4191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4381659" y="1523999"/>
            <a:ext cx="3428841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add heading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381500" y="1905000"/>
            <a:ext cx="3429000" cy="4191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8153559" y="1523999"/>
            <a:ext cx="3428841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add heading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8150384" y="1905000"/>
            <a:ext cx="3429000" cy="4191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GameSec 2016 Panel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53FAF-107E-4C7A-8518-5769ED605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08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, Subtitle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521208"/>
            <a:ext cx="10969943" cy="411480"/>
          </a:xfrm>
        </p:spPr>
        <p:txBody>
          <a:bodyPr/>
          <a:lstStyle>
            <a:lvl1pPr>
              <a:defRPr/>
            </a:lvl1pPr>
          </a:lstStyle>
          <a:p>
            <a:r>
              <a:rPr/>
              <a:t>Click to add one-line title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0" y="934240"/>
            <a:ext cx="10969943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400" baseline="0"/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/>
              <a:t>Click to add one-line subtitle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523999"/>
            <a:ext cx="3428841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dirty="0"/>
              <a:t>Click to add heading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441" y="1905000"/>
            <a:ext cx="3429000" cy="4191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4381659" y="1523999"/>
            <a:ext cx="3428841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add heading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381500" y="1905000"/>
            <a:ext cx="3429000" cy="4191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8153559" y="1523999"/>
            <a:ext cx="3428841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add heading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8150384" y="1905000"/>
            <a:ext cx="3429000" cy="4191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GameSec 2016 Panel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53FAF-107E-4C7A-8518-5769ED605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14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7848600" cy="4572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ltGray">
          <a:xfrm>
            <a:off x="8610600" y="1524000"/>
            <a:ext cx="2968784" cy="4572000"/>
          </a:xfrm>
          <a:solidFill>
            <a:schemeClr val="accent5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GameSec 2016 Panel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53FAF-107E-4C7A-8518-5769ED605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2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609440" y="1524000"/>
            <a:ext cx="6705760" cy="45720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467600" y="1524000"/>
            <a:ext cx="4111784" cy="4572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GameSec 2016 Panel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53FAF-107E-4C7A-8518-5769ED605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05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609440" y="1524000"/>
            <a:ext cx="6705760" cy="45720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ltGray">
          <a:xfrm>
            <a:off x="7467601" y="1524000"/>
            <a:ext cx="4111784" cy="4572000"/>
          </a:xfrm>
          <a:solidFill>
            <a:srgbClr val="425563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GameSec 2016 Panel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53FAF-107E-4C7A-8518-5769ED605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36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Righ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519236"/>
            <a:ext cx="5257800" cy="852364"/>
          </a:xfrm>
        </p:spPr>
        <p:txBody>
          <a:bodyPr anchor="t"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1" y="2819400"/>
            <a:ext cx="3657600" cy="1981200"/>
          </a:xfrm>
          <a:noFill/>
        </p:spPr>
        <p:txBody>
          <a:bodyPr lIns="0" tIns="0" rIns="0" bIns="0">
            <a:noAutofit/>
          </a:bodyPr>
          <a:lstStyle>
            <a:lvl1pPr marL="0" indent="0">
              <a:spcBef>
                <a:spcPts val="9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6095999" y="519236"/>
            <a:ext cx="5486399" cy="5576764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GameSec 2016 Panel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53FAF-107E-4C7A-8518-5769ED605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98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09441" y="519236"/>
            <a:ext cx="10969943" cy="8523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608013" y="1524000"/>
            <a:ext cx="5312664" cy="33528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ltGray">
          <a:xfrm>
            <a:off x="609440" y="4953000"/>
            <a:ext cx="5312664" cy="1143000"/>
          </a:xfrm>
          <a:solidFill>
            <a:schemeClr val="accent4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 bwMode="ltGray">
          <a:xfrm>
            <a:off x="6266720" y="1524000"/>
            <a:ext cx="5312664" cy="33528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4"/>
          </p:nvPr>
        </p:nvSpPr>
        <p:spPr bwMode="ltGray">
          <a:xfrm>
            <a:off x="6266720" y="4953000"/>
            <a:ext cx="5312664" cy="1143000"/>
          </a:xfrm>
          <a:solidFill>
            <a:schemeClr val="accent4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GameSec 2016 Panel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53FAF-107E-4C7A-8518-5769ED605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0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608013" y="1524000"/>
            <a:ext cx="3429000" cy="26670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ltGray">
          <a:xfrm>
            <a:off x="609440" y="4267200"/>
            <a:ext cx="3429000" cy="1828800"/>
          </a:xfrm>
          <a:solidFill>
            <a:srgbClr val="425563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 bwMode="ltGray">
          <a:xfrm>
            <a:off x="4381500" y="1524000"/>
            <a:ext cx="3429000" cy="26670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4"/>
          </p:nvPr>
        </p:nvSpPr>
        <p:spPr bwMode="ltGray">
          <a:xfrm>
            <a:off x="4381500" y="4267200"/>
            <a:ext cx="3429000" cy="1828800"/>
          </a:xfrm>
          <a:solidFill>
            <a:srgbClr val="425563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 bwMode="ltGray">
          <a:xfrm>
            <a:off x="8150384" y="1524000"/>
            <a:ext cx="3429000" cy="26670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6"/>
          </p:nvPr>
        </p:nvSpPr>
        <p:spPr bwMode="ltGray">
          <a:xfrm>
            <a:off x="8150384" y="4267200"/>
            <a:ext cx="3429000" cy="1828800"/>
          </a:xfrm>
          <a:solidFill>
            <a:srgbClr val="425563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GameSec 2016 Panel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53FAF-107E-4C7A-8518-5769ED605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71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667000"/>
            <a:ext cx="9141619" cy="2286000"/>
          </a:xfrm>
        </p:spPr>
        <p:txBody>
          <a:bodyPr anchor="b">
            <a:noAutofit/>
          </a:bodyPr>
          <a:lstStyle>
            <a:lvl1pPr>
              <a:lnSpc>
                <a:spcPct val="8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8013" y="4939693"/>
            <a:ext cx="9141619" cy="699107"/>
          </a:xfr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4400"/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8013" y="5791200"/>
            <a:ext cx="9141619" cy="457200"/>
          </a:xfr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800"/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7935522" y="457200"/>
            <a:ext cx="3646877" cy="354113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2000" baseline="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/>
              <a:t>Click to add date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06423" y="456997"/>
            <a:ext cx="3027151" cy="1219403"/>
            <a:chOff x="3578225" y="1146175"/>
            <a:chExt cx="5038725" cy="2111375"/>
          </a:xfrm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8209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667000"/>
            <a:ext cx="9141619" cy="2286000"/>
          </a:xfrm>
        </p:spPr>
        <p:txBody>
          <a:bodyPr anchor="b">
            <a:noAutofit/>
          </a:bodyPr>
          <a:lstStyle>
            <a:lvl1pPr>
              <a:lnSpc>
                <a:spcPct val="8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8013" y="5015893"/>
            <a:ext cx="9141619" cy="1080107"/>
          </a:xfr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200"/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06423" y="456997"/>
            <a:ext cx="3027151" cy="1219403"/>
            <a:chOff x="3578225" y="1146175"/>
            <a:chExt cx="5038725" cy="2111375"/>
          </a:xfrm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GameSec 2016 Panel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0253FAF-107E-4C7A-8518-5769ED605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44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10393" y="2209800"/>
            <a:ext cx="8229600" cy="1905000"/>
          </a:xfrm>
        </p:spPr>
        <p:txBody>
          <a:bodyPr anchor="b"/>
          <a:lstStyle>
            <a:lvl1pPr>
              <a:lnSpc>
                <a:spcPct val="80000"/>
              </a:lnSpc>
              <a:defRPr sz="6600" baseline="0"/>
            </a:lvl1pPr>
          </a:lstStyle>
          <a:p>
            <a:r>
              <a:rPr lang="en-US" dirty="0" smtClean="0"/>
              <a:t>Data Exfiltration in Enterprises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8013" y="4267200"/>
            <a:ext cx="8229600" cy="9144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32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 smtClean="0"/>
              <a:t>Pratyusa</a:t>
            </a:r>
            <a:r>
              <a:rPr lang="en-US" dirty="0" smtClean="0"/>
              <a:t> K. </a:t>
            </a:r>
            <a:r>
              <a:rPr lang="en-US" dirty="0" err="1" smtClean="0"/>
              <a:t>Manadhata</a:t>
            </a:r>
            <a:endParaRPr lang="en-US" dirty="0" smtClean="0"/>
          </a:p>
          <a:p>
            <a:r>
              <a:rPr lang="en-US" dirty="0" smtClean="0"/>
              <a:t>Hewlett Packard Labs</a:t>
            </a:r>
            <a:endParaRPr dirty="0"/>
          </a:p>
        </p:txBody>
      </p:sp>
      <p:grpSp>
        <p:nvGrpSpPr>
          <p:cNvPr id="7" name="Group 6"/>
          <p:cNvGrpSpPr/>
          <p:nvPr/>
        </p:nvGrpSpPr>
        <p:grpSpPr>
          <a:xfrm>
            <a:off x="606423" y="456997"/>
            <a:ext cx="3027151" cy="1219403"/>
            <a:chOff x="3578225" y="1146175"/>
            <a:chExt cx="5038725" cy="2111375"/>
          </a:xfrm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0177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GameSec 2016 Panel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53FAF-107E-4C7A-8518-5769ED605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10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3200" y="519236"/>
            <a:ext cx="1219198" cy="5576764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19235"/>
            <a:ext cx="9677400" cy="557676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GameSec 2016 Panel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53FAF-107E-4C7A-8518-5769ED605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9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228011" cy="1936016"/>
          </a:xfrm>
        </p:spPr>
        <p:txBody>
          <a:bodyPr anchor="t">
            <a:noAutofit/>
          </a:bodyPr>
          <a:lstStyle>
            <a:lvl1pPr>
              <a:lnSpc>
                <a:spcPct val="80000"/>
              </a:lnSpc>
              <a:defRPr sz="7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2545616"/>
            <a:ext cx="8228011" cy="608426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GameSec 2016 Panel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53FAF-107E-4C7A-8518-5769ED605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56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late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blackWhite">
          <a:xfrm>
            <a:off x="608013" y="608806"/>
            <a:ext cx="10971370" cy="5486400"/>
          </a:xfrm>
          <a:prstGeom prst="rect">
            <a:avLst/>
          </a:prstGeom>
          <a:solidFill>
            <a:srgbClr val="42556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012" y="990599"/>
            <a:ext cx="8228011" cy="603857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9013" y="1600885"/>
            <a:ext cx="8228011" cy="5334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GameSec 2016 Panel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53FAF-107E-4C7A-8518-5769ED605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23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een Fram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2571746"/>
            <a:ext cx="8228011" cy="576263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8014" y="3149201"/>
            <a:ext cx="8228011" cy="5334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200"/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GameSec 2016 Panel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53FAF-107E-4C7A-8518-5769ED6057F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608013" y="462819"/>
            <a:ext cx="10986134" cy="1957368"/>
          </a:xfrm>
          <a:custGeom>
            <a:avLst/>
            <a:gdLst>
              <a:gd name="connsiteX0" fmla="*/ 188969 w 10986134"/>
              <a:gd name="connsiteY0" fmla="*/ 176957 h 1957368"/>
              <a:gd name="connsiteX1" fmla="*/ 188969 w 10986134"/>
              <a:gd name="connsiteY1" fmla="*/ 1768399 h 1957368"/>
              <a:gd name="connsiteX2" fmla="*/ 10797165 w 10986134"/>
              <a:gd name="connsiteY2" fmla="*/ 1768399 h 1957368"/>
              <a:gd name="connsiteX3" fmla="*/ 10797165 w 10986134"/>
              <a:gd name="connsiteY3" fmla="*/ 176957 h 1957368"/>
              <a:gd name="connsiteX4" fmla="*/ 10797165 w 10986134"/>
              <a:gd name="connsiteY4" fmla="*/ 0 h 1957368"/>
              <a:gd name="connsiteX5" fmla="*/ 10986134 w 10986134"/>
              <a:gd name="connsiteY5" fmla="*/ 0 h 1957368"/>
              <a:gd name="connsiteX6" fmla="*/ 10986134 w 10986134"/>
              <a:gd name="connsiteY6" fmla="*/ 1957368 h 1957368"/>
              <a:gd name="connsiteX7" fmla="*/ 10971369 w 10986134"/>
              <a:gd name="connsiteY7" fmla="*/ 1957368 h 1957368"/>
              <a:gd name="connsiteX8" fmla="*/ 10797165 w 10986134"/>
              <a:gd name="connsiteY8" fmla="*/ 1957368 h 1957368"/>
              <a:gd name="connsiteX9" fmla="*/ 188969 w 10986134"/>
              <a:gd name="connsiteY9" fmla="*/ 1957368 h 1957368"/>
              <a:gd name="connsiteX10" fmla="*/ 14764 w 10986134"/>
              <a:gd name="connsiteY10" fmla="*/ 1957368 h 1957368"/>
              <a:gd name="connsiteX11" fmla="*/ 0 w 10986134"/>
              <a:gd name="connsiteY11" fmla="*/ 1957368 h 1957368"/>
              <a:gd name="connsiteX12" fmla="*/ 0 w 10986134"/>
              <a:gd name="connsiteY12" fmla="*/ 0 h 1957368"/>
              <a:gd name="connsiteX13" fmla="*/ 14764 w 10986134"/>
              <a:gd name="connsiteY13" fmla="*/ 0 h 1957368"/>
              <a:gd name="connsiteX14" fmla="*/ 188969 w 10986134"/>
              <a:gd name="connsiteY14" fmla="*/ 0 h 1957368"/>
              <a:gd name="connsiteX15" fmla="*/ 10797165 w 10986134"/>
              <a:gd name="connsiteY15" fmla="*/ 0 h 195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986134" h="1957368">
                <a:moveTo>
                  <a:pt x="188969" y="176957"/>
                </a:moveTo>
                <a:lnTo>
                  <a:pt x="188969" y="1768399"/>
                </a:lnTo>
                <a:lnTo>
                  <a:pt x="10797165" y="1768399"/>
                </a:lnTo>
                <a:lnTo>
                  <a:pt x="10797165" y="176957"/>
                </a:lnTo>
                <a:close/>
                <a:moveTo>
                  <a:pt x="10797165" y="0"/>
                </a:moveTo>
                <a:lnTo>
                  <a:pt x="10986134" y="0"/>
                </a:lnTo>
                <a:lnTo>
                  <a:pt x="10986134" y="1957368"/>
                </a:lnTo>
                <a:lnTo>
                  <a:pt x="10971369" y="1957368"/>
                </a:lnTo>
                <a:lnTo>
                  <a:pt x="10797165" y="1957368"/>
                </a:lnTo>
                <a:lnTo>
                  <a:pt x="188969" y="1957368"/>
                </a:lnTo>
                <a:lnTo>
                  <a:pt x="14764" y="1957368"/>
                </a:lnTo>
                <a:lnTo>
                  <a:pt x="0" y="1957368"/>
                </a:lnTo>
                <a:lnTo>
                  <a:pt x="0" y="0"/>
                </a:lnTo>
                <a:lnTo>
                  <a:pt x="14764" y="0"/>
                </a:lnTo>
                <a:lnTo>
                  <a:pt x="188969" y="0"/>
                </a:lnTo>
                <a:lnTo>
                  <a:pt x="10797165" y="0"/>
                </a:lnTo>
                <a:close/>
              </a:path>
            </a:pathLst>
          </a:custGeom>
          <a:solidFill>
            <a:srgbClr val="01A982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/>
          </a:p>
        </p:txBody>
      </p:sp>
      <p:grpSp>
        <p:nvGrpSpPr>
          <p:cNvPr id="12" name="Group 11"/>
          <p:cNvGrpSpPr/>
          <p:nvPr/>
        </p:nvGrpSpPr>
        <p:grpSpPr>
          <a:xfrm>
            <a:off x="610272" y="6248401"/>
            <a:ext cx="969471" cy="390524"/>
            <a:chOff x="3578225" y="1146175"/>
            <a:chExt cx="5038725" cy="2111375"/>
          </a:xfrm>
        </p:grpSpPr>
        <p:sp>
          <p:nvSpPr>
            <p:cNvPr id="13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/>
            </a:p>
          </p:txBody>
        </p:sp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8408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urple Fram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2571746"/>
            <a:ext cx="8228011" cy="576263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8014" y="3149201"/>
            <a:ext cx="8228011" cy="5334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200"/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GameSec 2016 Panel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53FAF-107E-4C7A-8518-5769ED6057F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608013" y="462819"/>
            <a:ext cx="10986134" cy="1957368"/>
          </a:xfrm>
          <a:custGeom>
            <a:avLst/>
            <a:gdLst>
              <a:gd name="connsiteX0" fmla="*/ 188969 w 10986134"/>
              <a:gd name="connsiteY0" fmla="*/ 176957 h 1957368"/>
              <a:gd name="connsiteX1" fmla="*/ 188969 w 10986134"/>
              <a:gd name="connsiteY1" fmla="*/ 1768399 h 1957368"/>
              <a:gd name="connsiteX2" fmla="*/ 10797165 w 10986134"/>
              <a:gd name="connsiteY2" fmla="*/ 1768399 h 1957368"/>
              <a:gd name="connsiteX3" fmla="*/ 10797165 w 10986134"/>
              <a:gd name="connsiteY3" fmla="*/ 176957 h 1957368"/>
              <a:gd name="connsiteX4" fmla="*/ 10797165 w 10986134"/>
              <a:gd name="connsiteY4" fmla="*/ 0 h 1957368"/>
              <a:gd name="connsiteX5" fmla="*/ 10986134 w 10986134"/>
              <a:gd name="connsiteY5" fmla="*/ 0 h 1957368"/>
              <a:gd name="connsiteX6" fmla="*/ 10986134 w 10986134"/>
              <a:gd name="connsiteY6" fmla="*/ 1957368 h 1957368"/>
              <a:gd name="connsiteX7" fmla="*/ 10971369 w 10986134"/>
              <a:gd name="connsiteY7" fmla="*/ 1957368 h 1957368"/>
              <a:gd name="connsiteX8" fmla="*/ 10797165 w 10986134"/>
              <a:gd name="connsiteY8" fmla="*/ 1957368 h 1957368"/>
              <a:gd name="connsiteX9" fmla="*/ 188969 w 10986134"/>
              <a:gd name="connsiteY9" fmla="*/ 1957368 h 1957368"/>
              <a:gd name="connsiteX10" fmla="*/ 14764 w 10986134"/>
              <a:gd name="connsiteY10" fmla="*/ 1957368 h 1957368"/>
              <a:gd name="connsiteX11" fmla="*/ 0 w 10986134"/>
              <a:gd name="connsiteY11" fmla="*/ 1957368 h 1957368"/>
              <a:gd name="connsiteX12" fmla="*/ 0 w 10986134"/>
              <a:gd name="connsiteY12" fmla="*/ 0 h 1957368"/>
              <a:gd name="connsiteX13" fmla="*/ 14764 w 10986134"/>
              <a:gd name="connsiteY13" fmla="*/ 0 h 1957368"/>
              <a:gd name="connsiteX14" fmla="*/ 188969 w 10986134"/>
              <a:gd name="connsiteY14" fmla="*/ 0 h 1957368"/>
              <a:gd name="connsiteX15" fmla="*/ 10797165 w 10986134"/>
              <a:gd name="connsiteY15" fmla="*/ 0 h 195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986134" h="1957368">
                <a:moveTo>
                  <a:pt x="188969" y="176957"/>
                </a:moveTo>
                <a:lnTo>
                  <a:pt x="188969" y="1768399"/>
                </a:lnTo>
                <a:lnTo>
                  <a:pt x="10797165" y="1768399"/>
                </a:lnTo>
                <a:lnTo>
                  <a:pt x="10797165" y="176957"/>
                </a:lnTo>
                <a:close/>
                <a:moveTo>
                  <a:pt x="10797165" y="0"/>
                </a:moveTo>
                <a:lnTo>
                  <a:pt x="10986134" y="0"/>
                </a:lnTo>
                <a:lnTo>
                  <a:pt x="10986134" y="1957368"/>
                </a:lnTo>
                <a:lnTo>
                  <a:pt x="10971369" y="1957368"/>
                </a:lnTo>
                <a:lnTo>
                  <a:pt x="10797165" y="1957368"/>
                </a:lnTo>
                <a:lnTo>
                  <a:pt x="188969" y="1957368"/>
                </a:lnTo>
                <a:lnTo>
                  <a:pt x="14764" y="1957368"/>
                </a:lnTo>
                <a:lnTo>
                  <a:pt x="0" y="1957368"/>
                </a:lnTo>
                <a:lnTo>
                  <a:pt x="0" y="0"/>
                </a:lnTo>
                <a:lnTo>
                  <a:pt x="14764" y="0"/>
                </a:lnTo>
                <a:lnTo>
                  <a:pt x="188969" y="0"/>
                </a:lnTo>
                <a:lnTo>
                  <a:pt x="10797165" y="0"/>
                </a:lnTo>
                <a:close/>
              </a:path>
            </a:pathLst>
          </a:custGeom>
          <a:solidFill>
            <a:schemeClr val="accent2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610272" y="6248401"/>
            <a:ext cx="969471" cy="390524"/>
            <a:chOff x="3578225" y="1146175"/>
            <a:chExt cx="5038725" cy="2111375"/>
          </a:xfrm>
        </p:grpSpPr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4249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ate Turquoise Frame Divider">
    <p:bg>
      <p:bgPr>
        <a:solidFill>
          <a:srgbClr val="4255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2571746"/>
            <a:ext cx="8228011" cy="576263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8014" y="3149201"/>
            <a:ext cx="8228011" cy="5334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200"/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10272" y="6248401"/>
            <a:ext cx="969471" cy="390524"/>
            <a:chOff x="3578225" y="1146175"/>
            <a:chExt cx="5038725" cy="2111375"/>
          </a:xfrm>
          <a:solidFill>
            <a:srgbClr val="FFFFFF"/>
          </a:solidFill>
        </p:grpSpPr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GameSec 2016 Panel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0253FAF-107E-4C7A-8518-5769ED6057F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608013" y="462819"/>
            <a:ext cx="10986134" cy="1957368"/>
          </a:xfrm>
          <a:custGeom>
            <a:avLst/>
            <a:gdLst>
              <a:gd name="connsiteX0" fmla="*/ 188969 w 10986134"/>
              <a:gd name="connsiteY0" fmla="*/ 176957 h 1957368"/>
              <a:gd name="connsiteX1" fmla="*/ 188969 w 10986134"/>
              <a:gd name="connsiteY1" fmla="*/ 1768399 h 1957368"/>
              <a:gd name="connsiteX2" fmla="*/ 10797165 w 10986134"/>
              <a:gd name="connsiteY2" fmla="*/ 1768399 h 1957368"/>
              <a:gd name="connsiteX3" fmla="*/ 10797165 w 10986134"/>
              <a:gd name="connsiteY3" fmla="*/ 176957 h 1957368"/>
              <a:gd name="connsiteX4" fmla="*/ 10797165 w 10986134"/>
              <a:gd name="connsiteY4" fmla="*/ 0 h 1957368"/>
              <a:gd name="connsiteX5" fmla="*/ 10986134 w 10986134"/>
              <a:gd name="connsiteY5" fmla="*/ 0 h 1957368"/>
              <a:gd name="connsiteX6" fmla="*/ 10986134 w 10986134"/>
              <a:gd name="connsiteY6" fmla="*/ 1957368 h 1957368"/>
              <a:gd name="connsiteX7" fmla="*/ 10971369 w 10986134"/>
              <a:gd name="connsiteY7" fmla="*/ 1957368 h 1957368"/>
              <a:gd name="connsiteX8" fmla="*/ 10797165 w 10986134"/>
              <a:gd name="connsiteY8" fmla="*/ 1957368 h 1957368"/>
              <a:gd name="connsiteX9" fmla="*/ 188969 w 10986134"/>
              <a:gd name="connsiteY9" fmla="*/ 1957368 h 1957368"/>
              <a:gd name="connsiteX10" fmla="*/ 14764 w 10986134"/>
              <a:gd name="connsiteY10" fmla="*/ 1957368 h 1957368"/>
              <a:gd name="connsiteX11" fmla="*/ 0 w 10986134"/>
              <a:gd name="connsiteY11" fmla="*/ 1957368 h 1957368"/>
              <a:gd name="connsiteX12" fmla="*/ 0 w 10986134"/>
              <a:gd name="connsiteY12" fmla="*/ 0 h 1957368"/>
              <a:gd name="connsiteX13" fmla="*/ 14764 w 10986134"/>
              <a:gd name="connsiteY13" fmla="*/ 0 h 1957368"/>
              <a:gd name="connsiteX14" fmla="*/ 188969 w 10986134"/>
              <a:gd name="connsiteY14" fmla="*/ 0 h 1957368"/>
              <a:gd name="connsiteX15" fmla="*/ 10797165 w 10986134"/>
              <a:gd name="connsiteY15" fmla="*/ 0 h 195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986134" h="1957368">
                <a:moveTo>
                  <a:pt x="188969" y="176957"/>
                </a:moveTo>
                <a:lnTo>
                  <a:pt x="188969" y="1768399"/>
                </a:lnTo>
                <a:lnTo>
                  <a:pt x="10797165" y="1768399"/>
                </a:lnTo>
                <a:lnTo>
                  <a:pt x="10797165" y="176957"/>
                </a:lnTo>
                <a:close/>
                <a:moveTo>
                  <a:pt x="10797165" y="0"/>
                </a:moveTo>
                <a:lnTo>
                  <a:pt x="10986134" y="0"/>
                </a:lnTo>
                <a:lnTo>
                  <a:pt x="10986134" y="1957368"/>
                </a:lnTo>
                <a:lnTo>
                  <a:pt x="10971369" y="1957368"/>
                </a:lnTo>
                <a:lnTo>
                  <a:pt x="10797165" y="1957368"/>
                </a:lnTo>
                <a:lnTo>
                  <a:pt x="188969" y="1957368"/>
                </a:lnTo>
                <a:lnTo>
                  <a:pt x="14764" y="1957368"/>
                </a:lnTo>
                <a:lnTo>
                  <a:pt x="0" y="1957368"/>
                </a:lnTo>
                <a:lnTo>
                  <a:pt x="0" y="0"/>
                </a:lnTo>
                <a:lnTo>
                  <a:pt x="14764" y="0"/>
                </a:lnTo>
                <a:lnTo>
                  <a:pt x="188969" y="0"/>
                </a:lnTo>
                <a:lnTo>
                  <a:pt x="10797165" y="0"/>
                </a:lnTo>
                <a:close/>
              </a:path>
            </a:pathLst>
          </a:custGeom>
          <a:solidFill>
            <a:schemeClr val="accent1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01963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ate Orange Frame Divider">
    <p:bg>
      <p:bgPr>
        <a:solidFill>
          <a:srgbClr val="4255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2571746"/>
            <a:ext cx="8228011" cy="576263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8014" y="3149201"/>
            <a:ext cx="8228011" cy="5334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200"/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10272" y="6248401"/>
            <a:ext cx="969471" cy="390524"/>
            <a:chOff x="3578225" y="1146175"/>
            <a:chExt cx="5038725" cy="2111375"/>
          </a:xfrm>
          <a:solidFill>
            <a:srgbClr val="FFFFFF"/>
          </a:solidFill>
        </p:grpSpPr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GameSec 2016 Panel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0253FAF-107E-4C7A-8518-5769ED6057F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608013" y="462819"/>
            <a:ext cx="10986134" cy="1957368"/>
          </a:xfrm>
          <a:custGeom>
            <a:avLst/>
            <a:gdLst>
              <a:gd name="connsiteX0" fmla="*/ 188969 w 10986134"/>
              <a:gd name="connsiteY0" fmla="*/ 176957 h 1957368"/>
              <a:gd name="connsiteX1" fmla="*/ 188969 w 10986134"/>
              <a:gd name="connsiteY1" fmla="*/ 1768399 h 1957368"/>
              <a:gd name="connsiteX2" fmla="*/ 10797165 w 10986134"/>
              <a:gd name="connsiteY2" fmla="*/ 1768399 h 1957368"/>
              <a:gd name="connsiteX3" fmla="*/ 10797165 w 10986134"/>
              <a:gd name="connsiteY3" fmla="*/ 176957 h 1957368"/>
              <a:gd name="connsiteX4" fmla="*/ 10797165 w 10986134"/>
              <a:gd name="connsiteY4" fmla="*/ 0 h 1957368"/>
              <a:gd name="connsiteX5" fmla="*/ 10986134 w 10986134"/>
              <a:gd name="connsiteY5" fmla="*/ 0 h 1957368"/>
              <a:gd name="connsiteX6" fmla="*/ 10986134 w 10986134"/>
              <a:gd name="connsiteY6" fmla="*/ 1957368 h 1957368"/>
              <a:gd name="connsiteX7" fmla="*/ 10971369 w 10986134"/>
              <a:gd name="connsiteY7" fmla="*/ 1957368 h 1957368"/>
              <a:gd name="connsiteX8" fmla="*/ 10797165 w 10986134"/>
              <a:gd name="connsiteY8" fmla="*/ 1957368 h 1957368"/>
              <a:gd name="connsiteX9" fmla="*/ 188969 w 10986134"/>
              <a:gd name="connsiteY9" fmla="*/ 1957368 h 1957368"/>
              <a:gd name="connsiteX10" fmla="*/ 14764 w 10986134"/>
              <a:gd name="connsiteY10" fmla="*/ 1957368 h 1957368"/>
              <a:gd name="connsiteX11" fmla="*/ 0 w 10986134"/>
              <a:gd name="connsiteY11" fmla="*/ 1957368 h 1957368"/>
              <a:gd name="connsiteX12" fmla="*/ 0 w 10986134"/>
              <a:gd name="connsiteY12" fmla="*/ 0 h 1957368"/>
              <a:gd name="connsiteX13" fmla="*/ 14764 w 10986134"/>
              <a:gd name="connsiteY13" fmla="*/ 0 h 1957368"/>
              <a:gd name="connsiteX14" fmla="*/ 188969 w 10986134"/>
              <a:gd name="connsiteY14" fmla="*/ 0 h 1957368"/>
              <a:gd name="connsiteX15" fmla="*/ 10797165 w 10986134"/>
              <a:gd name="connsiteY15" fmla="*/ 0 h 195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986134" h="1957368">
                <a:moveTo>
                  <a:pt x="188969" y="176957"/>
                </a:moveTo>
                <a:lnTo>
                  <a:pt x="188969" y="1768399"/>
                </a:lnTo>
                <a:lnTo>
                  <a:pt x="10797165" y="1768399"/>
                </a:lnTo>
                <a:lnTo>
                  <a:pt x="10797165" y="176957"/>
                </a:lnTo>
                <a:close/>
                <a:moveTo>
                  <a:pt x="10797165" y="0"/>
                </a:moveTo>
                <a:lnTo>
                  <a:pt x="10986134" y="0"/>
                </a:lnTo>
                <a:lnTo>
                  <a:pt x="10986134" y="1957368"/>
                </a:lnTo>
                <a:lnTo>
                  <a:pt x="10971369" y="1957368"/>
                </a:lnTo>
                <a:lnTo>
                  <a:pt x="10797165" y="1957368"/>
                </a:lnTo>
                <a:lnTo>
                  <a:pt x="188969" y="1957368"/>
                </a:lnTo>
                <a:lnTo>
                  <a:pt x="14764" y="1957368"/>
                </a:lnTo>
                <a:lnTo>
                  <a:pt x="0" y="1957368"/>
                </a:lnTo>
                <a:lnTo>
                  <a:pt x="0" y="0"/>
                </a:lnTo>
                <a:lnTo>
                  <a:pt x="14764" y="0"/>
                </a:lnTo>
                <a:lnTo>
                  <a:pt x="188969" y="0"/>
                </a:lnTo>
                <a:lnTo>
                  <a:pt x="10797165" y="0"/>
                </a:lnTo>
                <a:close/>
              </a:path>
            </a:pathLst>
          </a:custGeom>
          <a:solidFill>
            <a:schemeClr val="accent3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42693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519236"/>
            <a:ext cx="10969943" cy="8523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24000"/>
            <a:ext cx="10969784" cy="45719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608012" y="437706"/>
            <a:ext cx="10972800" cy="18288"/>
          </a:xfrm>
          <a:prstGeom prst="rect">
            <a:avLst/>
          </a:prstGeom>
          <a:solidFill>
            <a:srgbClr val="01A982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8212" y="6426104"/>
            <a:ext cx="995578" cy="210312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ctr">
              <a:defRPr sz="7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34200" y="6426104"/>
            <a:ext cx="4025198" cy="210312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GameSec 2016 Panel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1049000" y="6430868"/>
            <a:ext cx="533399" cy="232147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1600">
                <a:solidFill>
                  <a:schemeClr val="accent4"/>
                </a:solidFill>
              </a:defRPr>
            </a:lvl1pPr>
          </a:lstStyle>
          <a:p>
            <a:fld id="{60253FAF-107E-4C7A-8518-5769ED6057FE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610272" y="6248401"/>
            <a:ext cx="969471" cy="390524"/>
            <a:chOff x="3578225" y="1146175"/>
            <a:chExt cx="5038725" cy="2111375"/>
          </a:xfrm>
        </p:grpSpPr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/>
            </a:p>
          </p:txBody>
        </p:sp>
        <p:sp>
          <p:nvSpPr>
            <p:cNvPr id="10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01784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tx1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3152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68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05156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84">
          <p15:clr>
            <a:srgbClr val="F26B43"/>
          </p15:clr>
        </p15:guide>
        <p15:guide id="4" pos="7296">
          <p15:clr>
            <a:srgbClr val="F26B43"/>
          </p15:clr>
        </p15:guide>
        <p15:guide id="5" orient="horz" pos="960">
          <p15:clr>
            <a:srgbClr val="F26B43"/>
          </p15:clr>
        </p15:guide>
        <p15:guide id="6" orient="horz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392" y="2209800"/>
            <a:ext cx="9094717" cy="1925782"/>
          </a:xfrm>
        </p:spPr>
        <p:txBody>
          <a:bodyPr/>
          <a:lstStyle/>
          <a:p>
            <a:r>
              <a:rPr lang="en-US" sz="4400" dirty="0" smtClean="0"/>
              <a:t>Operational Security </a:t>
            </a:r>
            <a:r>
              <a:rPr lang="en-US" sz="4800" dirty="0" smtClean="0"/>
              <a:t>Games</a:t>
            </a:r>
            <a:br>
              <a:rPr lang="en-US" sz="4800" dirty="0" smtClean="0"/>
            </a:b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 err="1" smtClean="0"/>
              <a:t>Pratyusa</a:t>
            </a:r>
            <a:r>
              <a:rPr lang="en-US" sz="2800" dirty="0" smtClean="0"/>
              <a:t> K. </a:t>
            </a:r>
            <a:r>
              <a:rPr lang="en-US" sz="2800" dirty="0" err="1" smtClean="0"/>
              <a:t>Manadhata</a:t>
            </a:r>
            <a:endParaRPr lang="en-US" sz="2800" dirty="0" smtClean="0"/>
          </a:p>
          <a:p>
            <a:r>
              <a:rPr lang="en-US" sz="2000" dirty="0"/>
              <a:t>m</a:t>
            </a:r>
            <a:r>
              <a:rPr lang="en-US" sz="2000" dirty="0" smtClean="0"/>
              <a:t>anadhata@hpe.com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65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Thank you</a:t>
            </a:r>
            <a:br>
              <a:rPr lang="en-US" sz="4800" dirty="0" smtClean="0"/>
            </a:br>
            <a:r>
              <a:rPr lang="en-US" sz="4800" dirty="0"/>
              <a:t/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 smtClean="0"/>
              <a:t>Pratyusa</a:t>
            </a:r>
            <a:r>
              <a:rPr lang="en-US" dirty="0" smtClean="0"/>
              <a:t> K. </a:t>
            </a:r>
            <a:r>
              <a:rPr lang="en-US" dirty="0" err="1" smtClean="0"/>
              <a:t>Manadhata</a:t>
            </a:r>
            <a:endParaRPr lang="en-US" dirty="0" smtClean="0"/>
          </a:p>
          <a:p>
            <a:r>
              <a:rPr lang="en-US" dirty="0" smtClean="0"/>
              <a:t>manadhata@hpe.com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Network Forensics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0253FAF-107E-4C7A-8518-5769ED6057F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34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GameSec</a:t>
            </a:r>
            <a:r>
              <a:rPr lang="en-US" dirty="0" smtClean="0"/>
              <a:t> 2016 Panel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53FAF-107E-4C7A-8518-5769ED6057FE}" type="slidenum">
              <a:rPr lang="en-US" sz="800" smtClean="0"/>
              <a:t>2</a:t>
            </a:fld>
            <a:endParaRPr lang="en-US" sz="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4342" y="1007002"/>
            <a:ext cx="9047106" cy="508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tier-1 analyst sees an alert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186" t="33953" r="-186" b="49421"/>
          <a:stretch/>
        </p:blipFill>
        <p:spPr>
          <a:xfrm>
            <a:off x="966787" y="2981325"/>
            <a:ext cx="10258426" cy="80962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GameSec 2016 Panel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53FAF-107E-4C7A-8518-5769ED6057F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06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tier-1 analyst builds a context</a:t>
            </a:r>
            <a:endParaRPr lang="en-US" dirty="0"/>
          </a:p>
        </p:txBody>
      </p:sp>
      <p:pic>
        <p:nvPicPr>
          <p:cNvPr id="122" name="Picture 121" descr="Screen Shot 2011-12-05 at 8.54.23 AM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662" y="1066800"/>
            <a:ext cx="9972675" cy="554423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GameSec 2016 Panel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53FAF-107E-4C7A-8518-5769ED6057F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5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tier-2 analyst takes remediation actions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A9CB1-E032-49B3-B5E2-6F97DEE43A70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 flipH="1">
            <a:off x="752475" y="2409825"/>
            <a:ext cx="3448050" cy="1752600"/>
          </a:xfrm>
          <a:prstGeom prst="round2DiagRect">
            <a:avLst>
              <a:gd name="adj1" fmla="val 7275"/>
              <a:gd name="adj2" fmla="val 0"/>
            </a:avLst>
          </a:prstGeom>
          <a:solidFill>
            <a:schemeClr val="accent1"/>
          </a:solidFill>
        </p:spPr>
        <p:txBody>
          <a:bodyPr vert="horz" lIns="0" tIns="0" rIns="0" bIns="0"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HP Simplified" panose="020B0604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HP Simplified" panose="020B0604020204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HP Simplified" panose="020B0604020204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HP Simplified" panose="020B0604020204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86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5156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HP Simplified" panose="020B0604020204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7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HP Simplified" panose="020B0604020204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sz="2400" b="1" dirty="0">
                <a:solidFill>
                  <a:schemeClr val="bg1"/>
                </a:solidFill>
              </a:rPr>
              <a:t>Quarantine </a:t>
            </a:r>
            <a:r>
              <a:rPr lang="en-US" sz="2400" b="1" dirty="0" smtClean="0">
                <a:solidFill>
                  <a:schemeClr val="bg1"/>
                </a:solidFill>
              </a:rPr>
              <a:t>the</a:t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>infected machine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 flipH="1">
            <a:off x="4295775" y="2409825"/>
            <a:ext cx="3448050" cy="1752600"/>
          </a:xfrm>
          <a:prstGeom prst="round2DiagRect">
            <a:avLst>
              <a:gd name="adj1" fmla="val 7275"/>
              <a:gd name="adj2" fmla="val 0"/>
            </a:avLst>
          </a:prstGeom>
          <a:solidFill>
            <a:schemeClr val="accent1"/>
          </a:solidFill>
        </p:spPr>
        <p:txBody>
          <a:bodyPr vert="horz" lIns="0" tIns="0" rIns="0" bIns="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HP Simplified" panose="020B0604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HP Simplified" panose="020B0604020204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HP Simplified" panose="020B0604020204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HP Simplified" panose="020B0604020204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86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5156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HP Simplified" panose="020B0604020204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7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HP Simplified" panose="020B0604020204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sz="2400" b="1" dirty="0">
                <a:solidFill>
                  <a:schemeClr val="bg1"/>
                </a:solidFill>
              </a:rPr>
              <a:t>Schedule</a:t>
            </a:r>
            <a:r>
              <a:rPr lang="en-US" sz="2400" b="1" dirty="0" smtClean="0">
                <a:solidFill>
                  <a:schemeClr val="bg1"/>
                </a:solidFill>
              </a:rPr>
              <a:t>/</a:t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>run </a:t>
            </a:r>
            <a:r>
              <a:rPr lang="en-US" sz="2400" b="1" dirty="0">
                <a:solidFill>
                  <a:schemeClr val="bg1"/>
                </a:solidFill>
              </a:rPr>
              <a:t>clean up </a:t>
            </a:r>
            <a:r>
              <a:rPr lang="en-US" sz="2400" b="1" dirty="0" smtClean="0">
                <a:solidFill>
                  <a:schemeClr val="bg1"/>
                </a:solidFill>
              </a:rPr>
              <a:t>tools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 flipH="1">
            <a:off x="7839075" y="2409825"/>
            <a:ext cx="3448050" cy="1752600"/>
          </a:xfrm>
          <a:prstGeom prst="round2DiagRect">
            <a:avLst>
              <a:gd name="adj1" fmla="val 7275"/>
              <a:gd name="adj2" fmla="val 0"/>
            </a:avLst>
          </a:prstGeom>
          <a:solidFill>
            <a:schemeClr val="accent1"/>
          </a:solidFill>
        </p:spPr>
        <p:txBody>
          <a:bodyPr vert="horz" lIns="0" tIns="0" rIns="0" bIns="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HP Simplified" panose="020B0604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HP Simplified" panose="020B0604020204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HP Simplified" panose="020B0604020204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HP Simplified" panose="020B0604020204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86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5156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HP Simplified" panose="020B0604020204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7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HP Simplified" panose="020B0604020204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sz="2400" b="1" dirty="0">
                <a:solidFill>
                  <a:schemeClr val="bg1"/>
                </a:solidFill>
              </a:rPr>
              <a:t>Schedule</a:t>
            </a:r>
            <a:r>
              <a:rPr lang="en-US" sz="2400" b="1" dirty="0" smtClean="0">
                <a:solidFill>
                  <a:schemeClr val="bg1"/>
                </a:solidFill>
              </a:rPr>
              <a:t>/</a:t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>run </a:t>
            </a:r>
            <a:r>
              <a:rPr lang="en-US" sz="2400" b="1" dirty="0">
                <a:solidFill>
                  <a:schemeClr val="bg1"/>
                </a:solidFill>
              </a:rPr>
              <a:t>reimaging</a:t>
            </a:r>
          </a:p>
        </p:txBody>
      </p:sp>
    </p:spTree>
    <p:extLst>
      <p:ext uri="{BB962C8B-B14F-4D97-AF65-F5344CB8AC3E}">
        <p14:creationId xmlns:p14="http://schemas.microsoft.com/office/powerpoint/2010/main" val="326796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rehos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540" y="605264"/>
            <a:ext cx="5376928" cy="403269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76800" y="4853354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1.5 billion events/day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~200 actionable alerts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~10 minutes/alert</a:t>
            </a:r>
            <a:r>
              <a:rPr lang="en-US" dirty="0" smtClean="0"/>
              <a:t> for escalation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10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SOCs: Repetitive, manual, and error prone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GameSec 2016 Panel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53FAF-107E-4C7A-8518-5769ED6057FE}" type="slidenum">
              <a:rPr lang="en-US" smtClean="0"/>
              <a:t>7</a:t>
            </a:fld>
            <a:endParaRPr lang="en-US"/>
          </a:p>
        </p:txBody>
      </p:sp>
      <p:pic>
        <p:nvPicPr>
          <p:cNvPr id="1026" name="Picture 2" descr="KEEP CALM AND GAME/DECISION THE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144" y="1793753"/>
            <a:ext cx="2954948" cy="3447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34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Remediation as ‘planning under uncertainty’ or ‘games’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Input:     </a:t>
            </a:r>
            <a:r>
              <a:rPr lang="en-US" sz="1600" dirty="0" smtClean="0"/>
              <a:t>events and alerts from the network</a:t>
            </a:r>
          </a:p>
          <a:p>
            <a:pPr marL="0" indent="0">
              <a:buNone/>
            </a:pPr>
            <a:r>
              <a:rPr lang="en-US" sz="1600" dirty="0"/>
              <a:t>	</a:t>
            </a:r>
            <a:r>
              <a:rPr lang="en-US" sz="1600" dirty="0" smtClean="0"/>
              <a:t>partial view of the network</a:t>
            </a:r>
          </a:p>
          <a:p>
            <a:pPr marL="0" indent="0">
              <a:buNone/>
            </a:pPr>
            <a:r>
              <a:rPr lang="en-US" sz="1600" dirty="0"/>
              <a:t>	</a:t>
            </a:r>
            <a:r>
              <a:rPr lang="en-US" sz="1600" dirty="0" smtClean="0"/>
              <a:t>costs </a:t>
            </a:r>
            <a:r>
              <a:rPr lang="en-US" sz="1600" dirty="0" smtClean="0"/>
              <a:t>of sensor placement, false positives, and false negatives</a:t>
            </a:r>
          </a:p>
          <a:p>
            <a:pPr marL="0" indent="0">
              <a:buNone/>
            </a:pPr>
            <a:r>
              <a:rPr lang="en-US" sz="1600" dirty="0"/>
              <a:t>	</a:t>
            </a:r>
            <a:r>
              <a:rPr lang="en-US" sz="1600" dirty="0" smtClean="0"/>
              <a:t>adversary’s </a:t>
            </a:r>
            <a:r>
              <a:rPr lang="en-US" sz="1600" dirty="0" smtClean="0"/>
              <a:t>goals and actions</a:t>
            </a:r>
          </a:p>
          <a:p>
            <a:pPr marL="0" indent="0">
              <a:buNone/>
            </a:pPr>
            <a:r>
              <a:rPr lang="en-US" sz="1600" dirty="0"/>
              <a:t>	</a:t>
            </a:r>
            <a:r>
              <a:rPr lang="en-US" sz="1600" dirty="0" smtClean="0"/>
              <a:t>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Output:   </a:t>
            </a:r>
            <a:r>
              <a:rPr lang="en-US" dirty="0" smtClean="0"/>
              <a:t>Remediation action plan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Approach: </a:t>
            </a:r>
            <a:r>
              <a:rPr lang="en-US" dirty="0" smtClean="0"/>
              <a:t>Decision making under uncertainty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  Two player games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GameSec 2016 Panel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53FAF-107E-4C7A-8518-5769ED6057F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78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Generating realistic </a:t>
            </a:r>
            <a:r>
              <a:rPr lang="en-US" dirty="0" smtClean="0"/>
              <a:t>models/inputs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Model updates in response to network </a:t>
            </a:r>
            <a:r>
              <a:rPr lang="en-US" dirty="0" smtClean="0"/>
              <a:t>changes</a:t>
            </a:r>
          </a:p>
          <a:p>
            <a:endParaRPr lang="en-US" dirty="0"/>
          </a:p>
          <a:p>
            <a:r>
              <a:rPr lang="en-US" dirty="0"/>
              <a:t>Scalable, reliable, and timely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Interpreting results</a:t>
            </a:r>
          </a:p>
          <a:p>
            <a:endParaRPr lang="en-US" dirty="0"/>
          </a:p>
          <a:p>
            <a:r>
              <a:rPr lang="en-US" dirty="0" smtClean="0"/>
              <a:t>Incorporating analyst feedback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GameSec 2016 Panel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53FAF-107E-4C7A-8518-5769ED6057F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04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PE_Standard_Arial_16x9_v5">
  <a:themeElements>
    <a:clrScheme name="HPE">
      <a:dk1>
        <a:sysClr val="windowText" lastClr="000000"/>
      </a:dk1>
      <a:lt1>
        <a:sysClr val="window" lastClr="FFFFFF"/>
      </a:lt1>
      <a:dk2>
        <a:srgbClr val="808285"/>
      </a:dk2>
      <a:lt2>
        <a:srgbClr val="C6C9CA"/>
      </a:lt2>
      <a:accent1>
        <a:srgbClr val="2AD2C9"/>
      </a:accent1>
      <a:accent2>
        <a:srgbClr val="614767"/>
      </a:accent2>
      <a:accent3>
        <a:srgbClr val="FF8D6D"/>
      </a:accent3>
      <a:accent4>
        <a:srgbClr val="5F7A76"/>
      </a:accent4>
      <a:accent5>
        <a:srgbClr val="C6C9CA"/>
      </a:accent5>
      <a:accent6>
        <a:srgbClr val="808285"/>
      </a:accent6>
      <a:hlink>
        <a:srgbClr val="01A982"/>
      </a:hlink>
      <a:folHlink>
        <a:srgbClr val="01A98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chemeClr val="accent6"/>
        </a:solidFill>
        <a:ln w="19050">
          <a:solidFill>
            <a:schemeClr val="accent6"/>
          </a:solidFill>
        </a:ln>
      </a:spPr>
      <a:bodyPr rtlCol="0" anchor="ctr"/>
      <a:lstStyle>
        <a:defPPr algn="ctr">
          <a:lnSpc>
            <a:spcPct val="90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/>
        </a:defPPr>
      </a:lstStyle>
    </a:txDef>
  </a:objectDefaults>
  <a:extraClrSchemeLst/>
  <a:custClrLst>
    <a:custClr name="1|169|130">
      <a:srgbClr val="01A982"/>
    </a:custClr>
    <a:custClr name="128|116|110">
      <a:srgbClr val="80746E"/>
    </a:custClr>
    <a:custClr name="66|85|99">
      <a:srgbClr val="425563"/>
    </a:custClr>
  </a:custClrLst>
  <a:extLst>
    <a:ext uri="{05A4C25C-085E-4340-85A3-A5531E510DB2}">
      <thm15:themeFamily xmlns:thm15="http://schemas.microsoft.com/office/thememl/2012/main" name="HPE_Standard_Arial_16x9_v5.potx" id="{6E765CE8-72DF-47CC-8CE6-E2F106A29740}" vid="{F1B02632-9815-49C8-944D-886AB684271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HPE_Standard_Arial_16x9_v5</Template>
  <TotalTime>1184</TotalTime>
  <Words>157</Words>
  <Application>Microsoft Office PowerPoint</Application>
  <PresentationFormat>Widescreen</PresentationFormat>
  <Paragraphs>60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HP Simplified</vt:lpstr>
      <vt:lpstr>HPE_Standard_Arial_16x9_v5</vt:lpstr>
      <vt:lpstr>Operational Security Games </vt:lpstr>
      <vt:lpstr>PowerPoint Presentation</vt:lpstr>
      <vt:lpstr>A tier-1 analyst sees an alert</vt:lpstr>
      <vt:lpstr>The tier-1 analyst builds a context</vt:lpstr>
      <vt:lpstr>A tier-2 analyst takes remediation actions</vt:lpstr>
      <vt:lpstr>PowerPoint Presentation</vt:lpstr>
      <vt:lpstr>SOCs: Repetitive, manual, and error prone</vt:lpstr>
      <vt:lpstr>Remediation as ‘planning under uncertainty’ or ‘games’</vt:lpstr>
      <vt:lpstr>Challenges</vt:lpstr>
      <vt:lpstr>Thank you  </vt:lpstr>
    </vt:vector>
  </TitlesOfParts>
  <Company>Hewlett 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Manadhata, Pratyusa K</dc:creator>
  <cp:lastModifiedBy>Manadhata, Pratyusa K</cp:lastModifiedBy>
  <cp:revision>188</cp:revision>
  <dcterms:created xsi:type="dcterms:W3CDTF">2016-01-25T12:17:22Z</dcterms:created>
  <dcterms:modified xsi:type="dcterms:W3CDTF">2016-11-01T18:31:53Z</dcterms:modified>
</cp:coreProperties>
</file>