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7" r:id="rId3"/>
    <p:sldId id="305" r:id="rId4"/>
    <p:sldId id="266" r:id="rId5"/>
    <p:sldId id="271" r:id="rId6"/>
    <p:sldId id="268" r:id="rId7"/>
    <p:sldId id="269" r:id="rId8"/>
    <p:sldId id="270" r:id="rId9"/>
    <p:sldId id="272" r:id="rId10"/>
    <p:sldId id="275" r:id="rId11"/>
    <p:sldId id="276" r:id="rId12"/>
    <p:sldId id="277" r:id="rId13"/>
    <p:sldId id="306" r:id="rId14"/>
    <p:sldId id="280" r:id="rId15"/>
    <p:sldId id="259" r:id="rId16"/>
    <p:sldId id="263" r:id="rId17"/>
    <p:sldId id="296" r:id="rId18"/>
    <p:sldId id="288" r:id="rId19"/>
    <p:sldId id="281" r:id="rId20"/>
    <p:sldId id="293" r:id="rId21"/>
    <p:sldId id="284" r:id="rId22"/>
    <p:sldId id="298" r:id="rId23"/>
    <p:sldId id="300" r:id="rId24"/>
    <p:sldId id="299" r:id="rId25"/>
    <p:sldId id="301" r:id="rId26"/>
    <p:sldId id="302" r:id="rId27"/>
    <p:sldId id="303" r:id="rId28"/>
    <p:sldId id="26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4394" autoAdjust="0"/>
  </p:normalViewPr>
  <p:slideViewPr>
    <p:cSldViewPr snapToGrid="0">
      <p:cViewPr varScale="1">
        <p:scale>
          <a:sx n="99" d="100"/>
          <a:sy n="99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943B9-6DA0-49CE-8F91-2ED7B78EC9A3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677E5-50C4-48E5-A8E5-B3090013E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4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3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60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11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6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966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17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7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65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42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13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8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33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0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26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86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6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52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0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92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62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35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4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185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3810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dirty="0"/>
              <a:t>Click </a:t>
            </a:r>
            <a:r>
              <a:rPr lang="en-US" dirty="0" smtClean="0"/>
              <a:t>to add quoted person’s name, title, company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Quote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3810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dirty="0" smtClean="0"/>
              <a:t>Click to add quoted person’s name, title, company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8014" y="6248401"/>
            <a:ext cx="969471" cy="390524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26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0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69784" cy="4571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3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52400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8152"/>
            <a:ext cx="10969784" cy="41178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3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3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524000"/>
            <a:ext cx="530352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524000"/>
            <a:ext cx="530352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05000"/>
            <a:ext cx="530352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523999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864" y="1905000"/>
            <a:ext cx="530352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7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rk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 bwMode="black">
          <a:xfrm>
            <a:off x="606423" y="456997"/>
            <a:ext cx="3027151" cy="1219403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black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50054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40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06552"/>
            <a:ext cx="530352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5240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864" y="1906552"/>
            <a:ext cx="530352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1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1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8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4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8610600" y="1524000"/>
            <a:ext cx="2968784" cy="4572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467600" y="1524000"/>
            <a:ext cx="4111784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5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467601" y="1524000"/>
            <a:ext cx="4111784" cy="45720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6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5257800" cy="852364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2819400"/>
            <a:ext cx="3657600" cy="1981200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5999" y="519236"/>
            <a:ext cx="5486399" cy="5576764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953000"/>
            <a:ext cx="5312664" cy="1143000"/>
          </a:xfrm>
          <a:solidFill>
            <a:schemeClr val="accent4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6266720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6266720" y="4953000"/>
            <a:ext cx="5312664" cy="1143000"/>
          </a:xfrm>
          <a:solidFill>
            <a:schemeClr val="accent4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0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267200"/>
            <a:ext cx="3429000" cy="18288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381500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381500" y="4267200"/>
            <a:ext cx="3429000" cy="18288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8150384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8150384" y="4267200"/>
            <a:ext cx="3429000" cy="18288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1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4939693"/>
            <a:ext cx="9141619" cy="699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44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3" y="5791200"/>
            <a:ext cx="9141619" cy="4572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935522" y="457200"/>
            <a:ext cx="3646877" cy="354113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820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5015893"/>
            <a:ext cx="9141619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 baseline="0"/>
            </a:lvl1pPr>
          </a:lstStyle>
          <a:p>
            <a:r>
              <a:rPr lang="en-US" dirty="0" smtClean="0"/>
              <a:t>Data Exfiltration in Enterprises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Pratyusa</a:t>
            </a:r>
            <a:r>
              <a:rPr lang="en-US" dirty="0" smtClean="0"/>
              <a:t> K. </a:t>
            </a:r>
            <a:r>
              <a:rPr lang="en-US" dirty="0" err="1" smtClean="0"/>
              <a:t>Manadhata</a:t>
            </a:r>
            <a:endParaRPr lang="en-US" dirty="0" smtClean="0"/>
          </a:p>
          <a:p>
            <a:r>
              <a:rPr lang="en-US" dirty="0" smtClean="0"/>
              <a:t>Hewlett Packard Labs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17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519236"/>
            <a:ext cx="1219198" cy="557676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19235"/>
            <a:ext cx="9677400" cy="55767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41960" y="1001854"/>
            <a:ext cx="10822941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38912" y="313419"/>
            <a:ext cx="10822941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2"/>
            <a:ext cx="10826496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9000" y="6430868"/>
            <a:ext cx="53339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600">
                <a:solidFill>
                  <a:schemeClr val="accent4"/>
                </a:solidFill>
              </a:defRPr>
            </a:lvl1pPr>
          </a:lstStyle>
          <a:p>
            <a:fld id="{60253FAF-107E-4C7A-8518-5769ED6057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0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38912" y="313419"/>
            <a:ext cx="10822941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0"/>
            <a:ext cx="10823872" cy="4293024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9000" y="6430868"/>
            <a:ext cx="53339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600">
                <a:solidFill>
                  <a:schemeClr val="accent4"/>
                </a:solidFill>
              </a:defRPr>
            </a:lvl1pPr>
          </a:lstStyle>
          <a:p>
            <a:fld id="{60253FAF-107E-4C7A-8518-5769ED6057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6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8011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45616"/>
            <a:ext cx="8228011" cy="60842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6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White">
          <a:xfrm>
            <a:off x="608013" y="608806"/>
            <a:ext cx="10971370" cy="5486400"/>
          </a:xfrm>
          <a:prstGeom prst="rect">
            <a:avLst/>
          </a:prstGeom>
          <a:solidFill>
            <a:srgbClr val="42556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990599"/>
            <a:ext cx="8228011" cy="60385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1600885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3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rgbClr val="01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  <p:grpSp>
        <p:nvGrpSpPr>
          <p:cNvPr id="12" name="Group 11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840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4249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Turquois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196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Orang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269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69784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08012" y="437706"/>
            <a:ext cx="10972800" cy="18288"/>
          </a:xfrm>
          <a:prstGeom prst="rect">
            <a:avLst/>
          </a:prstGeom>
          <a:solidFill>
            <a:srgbClr val="01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8212" y="6426104"/>
            <a:ext cx="99557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34200" y="6426104"/>
            <a:ext cx="402519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Network Forensics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9000" y="6430868"/>
            <a:ext cx="53339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600">
                <a:solidFill>
                  <a:schemeClr val="accent4"/>
                </a:solidFill>
              </a:defRPr>
            </a:lvl1pPr>
          </a:lstStyle>
          <a:p>
            <a:fld id="{60253FAF-107E-4C7A-8518-5769ED6057F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0178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92" y="2209800"/>
            <a:ext cx="9094717" cy="1925782"/>
          </a:xfrm>
        </p:spPr>
        <p:txBody>
          <a:bodyPr/>
          <a:lstStyle/>
          <a:p>
            <a:r>
              <a:rPr lang="en-US" sz="4800" dirty="0" smtClean="0"/>
              <a:t>Enterprise Data Exfiltration Detection and Prevention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err="1" smtClean="0"/>
              <a:t>Pratyusa</a:t>
            </a:r>
            <a:r>
              <a:rPr lang="en-US" sz="2800" dirty="0" smtClean="0"/>
              <a:t> K. </a:t>
            </a:r>
            <a:r>
              <a:rPr lang="en-US" sz="2800" dirty="0" err="1" smtClean="0"/>
              <a:t>Manadhata</a:t>
            </a:r>
            <a:endParaRPr lang="en-US" sz="2800" dirty="0" smtClean="0"/>
          </a:p>
          <a:p>
            <a:r>
              <a:rPr lang="en-US" sz="2000" dirty="0" smtClean="0"/>
              <a:t>Hewlett Packard Labs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is messy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 Private (EPR), Enterprise Public (EPL), and Non Enterprise (NE)</a:t>
            </a:r>
          </a:p>
          <a:p>
            <a:endParaRPr lang="en-US" dirty="0"/>
          </a:p>
          <a:p>
            <a:r>
              <a:rPr lang="en-US" dirty="0" smtClean="0"/>
              <a:t>EPR and EPL likely </a:t>
            </a:r>
            <a:r>
              <a:rPr lang="en-US" dirty="0"/>
              <a:t>to be relatively </a:t>
            </a:r>
            <a:r>
              <a:rPr lang="en-US" dirty="0" smtClean="0"/>
              <a:t>similar</a:t>
            </a:r>
            <a:endParaRPr lang="en-US" dirty="0"/>
          </a:p>
          <a:p>
            <a:r>
              <a:rPr lang="en-US" dirty="0"/>
              <a:t>Many </a:t>
            </a:r>
            <a:r>
              <a:rPr lang="en-US" dirty="0" smtClean="0"/>
              <a:t>NE share almost </a:t>
            </a:r>
            <a:r>
              <a:rPr lang="en-US" dirty="0"/>
              <a:t>no features with </a:t>
            </a:r>
            <a:r>
              <a:rPr lang="en-US" dirty="0" smtClean="0"/>
              <a:t>EPR and EPL</a:t>
            </a:r>
            <a:endParaRPr lang="en-US" dirty="0"/>
          </a:p>
          <a:p>
            <a:r>
              <a:rPr lang="en-US" dirty="0"/>
              <a:t>Some </a:t>
            </a:r>
            <a:r>
              <a:rPr lang="en-US" dirty="0" smtClean="0"/>
              <a:t>NE may </a:t>
            </a:r>
            <a:r>
              <a:rPr lang="en-US" dirty="0"/>
              <a:t>be quite similar to </a:t>
            </a:r>
            <a:r>
              <a:rPr lang="en-US" dirty="0" smtClean="0"/>
              <a:t>EPL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Contradicting goals: catch subtle differences between EPL and EPR,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but not </a:t>
            </a:r>
            <a:r>
              <a:rPr lang="en-US" dirty="0" err="1" smtClean="0">
                <a:solidFill>
                  <a:srgbClr val="FF0000"/>
                </a:solidFill>
              </a:rPr>
              <a:t>overfit</a:t>
            </a:r>
            <a:r>
              <a:rPr lang="en-US" dirty="0" smtClean="0">
                <a:solidFill>
                  <a:srgbClr val="FF0000"/>
                </a:solidFill>
              </a:rPr>
              <a:t> to be able identify NE as non-sensitive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2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 </a:t>
            </a:r>
            <a:r>
              <a:rPr lang="en-US" sz="1600" dirty="0" smtClean="0"/>
              <a:t>[PETS 2011]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10251233" cy="140581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Supplement</a:t>
            </a:r>
            <a:r>
              <a:rPr lang="en-US" dirty="0" smtClean="0"/>
              <a:t> training data with 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Adjust</a:t>
            </a:r>
            <a:r>
              <a:rPr lang="en-US" dirty="0" smtClean="0"/>
              <a:t> SVM boundary toward EPL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Two-step classifier </a:t>
            </a:r>
            <a:r>
              <a:rPr lang="en-US" dirty="0" smtClean="0"/>
              <a:t>to reduce FPs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80049" y="3270957"/>
            <a:ext cx="6096000" cy="232371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000" dirty="0">
              <a:latin typeface="Times New Roman" panose="02020603050405020304" pitchFamily="18" charset="0"/>
            </a:endParaRPr>
          </a:p>
          <a:p>
            <a:endParaRPr lang="en-US" sz="600" dirty="0">
              <a:latin typeface="Times New Roman" panose="02020603050405020304" pitchFamily="18" charset="0"/>
            </a:endParaRPr>
          </a:p>
          <a:p>
            <a:r>
              <a:rPr lang="en-US" sz="900" dirty="0">
                <a:latin typeface="Century" panose="02040604050505020304" pitchFamily="18" charset="0"/>
              </a:rPr>
              <a:t>	</a:t>
            </a:r>
            <a:r>
              <a:rPr lang="en-US" sz="1600" dirty="0" smtClean="0">
                <a:latin typeface="Century" panose="02040604050505020304" pitchFamily="18" charset="0"/>
              </a:rPr>
              <a:t>Dataset</a:t>
            </a:r>
            <a:r>
              <a:rPr lang="en-US" sz="1600" dirty="0">
                <a:latin typeface="Times New Roman" panose="02020603050405020304" pitchFamily="18" charset="0"/>
              </a:rPr>
              <a:t>	</a:t>
            </a:r>
            <a:r>
              <a:rPr lang="en-US" sz="1600" dirty="0">
                <a:latin typeface="Century" panose="02040604050505020304" pitchFamily="18" charset="0"/>
              </a:rPr>
              <a:t>Baseline FDR</a:t>
            </a:r>
            <a:r>
              <a:rPr lang="en-US" sz="1600" dirty="0">
                <a:latin typeface="Times New Roman" panose="02020603050405020304" pitchFamily="18" charset="0"/>
              </a:rPr>
              <a:t>	</a:t>
            </a:r>
            <a:r>
              <a:rPr lang="en-US" sz="1600" dirty="0">
                <a:latin typeface="Century" panose="02040604050505020304" pitchFamily="18" charset="0"/>
              </a:rPr>
              <a:t>Our classifier FDR</a:t>
            </a:r>
            <a:r>
              <a:rPr lang="en-US" sz="1600" dirty="0">
                <a:latin typeface="Times New Roman" panose="02020603050405020304" pitchFamily="18" charset="0"/>
              </a:rPr>
              <a:t>	</a:t>
            </a:r>
          </a:p>
          <a:p>
            <a:pPr lvl="2"/>
            <a:r>
              <a:rPr lang="en-US" sz="1600" dirty="0" smtClean="0">
                <a:latin typeface="Century" panose="02040604050505020304" pitchFamily="18" charset="0"/>
              </a:rPr>
              <a:t>DynCorp</a:t>
            </a:r>
            <a:r>
              <a:rPr lang="en-US" sz="1600" dirty="0">
                <a:latin typeface="Times New Roman" panose="02020603050405020304" pitchFamily="18" charset="0"/>
              </a:rPr>
              <a:t>	</a:t>
            </a:r>
            <a:r>
              <a:rPr lang="en-US" sz="1600" dirty="0" smtClean="0">
                <a:latin typeface="Times New Roman" panose="02020603050405020304" pitchFamily="18" charset="0"/>
              </a:rPr>
              <a:t>      </a:t>
            </a:r>
            <a:r>
              <a:rPr lang="en-US" sz="1600" dirty="0" smtClean="0">
                <a:latin typeface="Century" panose="02040604050505020304" pitchFamily="18" charset="0"/>
              </a:rPr>
              <a:t>4.49</a:t>
            </a:r>
            <a:r>
              <a:rPr lang="en-US" sz="1600" dirty="0">
                <a:latin typeface="Century" panose="02040604050505020304" pitchFamily="18" charset="0"/>
              </a:rPr>
              <a:t>%</a:t>
            </a:r>
            <a:r>
              <a:rPr lang="en-US" sz="1600" dirty="0">
                <a:latin typeface="Times New Roman" panose="02020603050405020304" pitchFamily="18" charset="0"/>
              </a:rPr>
              <a:t>	</a:t>
            </a:r>
            <a:r>
              <a:rPr lang="en-US" sz="1600" dirty="0" smtClean="0">
                <a:latin typeface="Times New Roman" panose="02020603050405020304" pitchFamily="18" charset="0"/>
              </a:rPr>
              <a:t>	       </a:t>
            </a:r>
            <a:r>
              <a:rPr lang="en-US" sz="1600" dirty="0" smtClean="0">
                <a:latin typeface="Bookman Old Style" panose="02050604050505020204" pitchFamily="18" charset="0"/>
              </a:rPr>
              <a:t>0.00</a:t>
            </a:r>
            <a:r>
              <a:rPr lang="en-US" sz="1600" dirty="0">
                <a:latin typeface="Bookman Old Style" panose="02050604050505020204" pitchFamily="18" charset="0"/>
              </a:rPr>
              <a:t>%</a:t>
            </a:r>
            <a:r>
              <a:rPr lang="en-US" sz="1600" dirty="0">
                <a:latin typeface="Times New Roman" panose="02020603050405020304" pitchFamily="18" charset="0"/>
              </a:rPr>
              <a:t>	</a:t>
            </a:r>
          </a:p>
          <a:p>
            <a:pPr lvl="2"/>
            <a:r>
              <a:rPr lang="en-US" sz="1600" dirty="0">
                <a:latin typeface="Century" panose="02040604050505020304" pitchFamily="18" charset="0"/>
              </a:rPr>
              <a:t>Enron</a:t>
            </a:r>
            <a:r>
              <a:rPr lang="en-US" sz="1600" dirty="0">
                <a:latin typeface="Times New Roman" panose="02020603050405020304" pitchFamily="18" charset="0"/>
              </a:rPr>
              <a:t>	</a:t>
            </a:r>
            <a:r>
              <a:rPr lang="en-US" sz="1600" dirty="0" smtClean="0">
                <a:latin typeface="Times New Roman" panose="02020603050405020304" pitchFamily="18" charset="0"/>
              </a:rPr>
              <a:t>      </a:t>
            </a:r>
            <a:r>
              <a:rPr lang="en-US" sz="1600" dirty="0" smtClean="0">
                <a:latin typeface="Century" panose="02040604050505020304" pitchFamily="18" charset="0"/>
              </a:rPr>
              <a:t>47.05%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</a:rPr>
              <a:t>                       </a:t>
            </a:r>
            <a:r>
              <a:rPr lang="en-US" sz="1600" dirty="0" smtClean="0">
                <a:latin typeface="Bookman Old Style" panose="02050604050505020204" pitchFamily="18" charset="0"/>
              </a:rPr>
              <a:t>0.92%</a:t>
            </a:r>
            <a:endParaRPr lang="en-US" sz="1600" dirty="0">
              <a:latin typeface="Times New Roman" panose="02020603050405020304" pitchFamily="18" charset="0"/>
            </a:endParaRPr>
          </a:p>
          <a:p>
            <a:pPr lvl="2"/>
            <a:r>
              <a:rPr lang="en-US" sz="1600" dirty="0">
                <a:latin typeface="Century" panose="02040604050505020304" pitchFamily="18" charset="0"/>
              </a:rPr>
              <a:t>Google</a:t>
            </a:r>
            <a:r>
              <a:rPr lang="en-US" sz="1600" dirty="0">
                <a:latin typeface="Times New Roman" panose="02020603050405020304" pitchFamily="18" charset="0"/>
              </a:rPr>
              <a:t>	</a:t>
            </a:r>
            <a:r>
              <a:rPr lang="en-US" sz="1600" dirty="0" smtClean="0">
                <a:latin typeface="Times New Roman" panose="02020603050405020304" pitchFamily="18" charset="0"/>
              </a:rPr>
              <a:t>      </a:t>
            </a:r>
            <a:r>
              <a:rPr lang="en-US" sz="1600" dirty="0" smtClean="0">
                <a:latin typeface="Century" panose="02040604050505020304" pitchFamily="18" charset="0"/>
              </a:rPr>
              <a:t>8.99</a:t>
            </a:r>
            <a:r>
              <a:rPr lang="en-US" sz="1600" dirty="0">
                <a:latin typeface="Century" panose="02040604050505020304" pitchFamily="18" charset="0"/>
              </a:rPr>
              <a:t>%</a:t>
            </a:r>
            <a:r>
              <a:rPr lang="en-US" sz="1600" dirty="0">
                <a:latin typeface="Times New Roman" panose="02020603050405020304" pitchFamily="18" charset="0"/>
              </a:rPr>
              <a:t>	</a:t>
            </a:r>
            <a:r>
              <a:rPr lang="en-US" sz="1600" dirty="0" smtClean="0">
                <a:latin typeface="Times New Roman" panose="02020603050405020304" pitchFamily="18" charset="0"/>
              </a:rPr>
              <a:t>	       </a:t>
            </a:r>
            <a:r>
              <a:rPr lang="en-US" sz="1600" dirty="0" smtClean="0">
                <a:latin typeface="Bookman Old Style" panose="02050604050505020204" pitchFamily="18" charset="0"/>
              </a:rPr>
              <a:t>1.06</a:t>
            </a:r>
            <a:r>
              <a:rPr lang="en-US" sz="1600" dirty="0">
                <a:latin typeface="Bookman Old Style" panose="02050604050505020204" pitchFamily="18" charset="0"/>
              </a:rPr>
              <a:t>%</a:t>
            </a:r>
            <a:r>
              <a:rPr lang="en-US" sz="1600" dirty="0">
                <a:latin typeface="Times New Roman" panose="02020603050405020304" pitchFamily="18" charset="0"/>
              </a:rPr>
              <a:t>	</a:t>
            </a:r>
          </a:p>
          <a:p>
            <a:pPr lvl="2"/>
            <a:r>
              <a:rPr lang="en-US" sz="1600" dirty="0">
                <a:latin typeface="Century" panose="02040604050505020304" pitchFamily="18" charset="0"/>
              </a:rPr>
              <a:t>Mormon</a:t>
            </a:r>
            <a:r>
              <a:rPr lang="en-US" sz="1600" dirty="0">
                <a:latin typeface="Times New Roman" panose="02020603050405020304" pitchFamily="18" charset="0"/>
              </a:rPr>
              <a:t>	</a:t>
            </a:r>
            <a:r>
              <a:rPr lang="en-US" sz="1600" dirty="0" smtClean="0">
                <a:latin typeface="Times New Roman" panose="02020603050405020304" pitchFamily="18" charset="0"/>
              </a:rPr>
              <a:t>      </a:t>
            </a:r>
            <a:r>
              <a:rPr lang="en-US" sz="1600" dirty="0" smtClean="0">
                <a:latin typeface="Century" panose="02040604050505020304" pitchFamily="18" charset="0"/>
              </a:rPr>
              <a:t>0.88</a:t>
            </a:r>
            <a:r>
              <a:rPr lang="en-US" sz="1600" dirty="0">
                <a:latin typeface="Century" panose="02040604050505020304" pitchFamily="18" charset="0"/>
              </a:rPr>
              <a:t>%</a:t>
            </a:r>
            <a:r>
              <a:rPr lang="en-US" sz="1600" dirty="0">
                <a:latin typeface="Times New Roman" panose="02020603050405020304" pitchFamily="18" charset="0"/>
              </a:rPr>
              <a:t>	</a:t>
            </a:r>
            <a:r>
              <a:rPr lang="en-US" sz="1600" dirty="0" smtClean="0">
                <a:latin typeface="Times New Roman" panose="02020603050405020304" pitchFamily="18" charset="0"/>
              </a:rPr>
              <a:t>	       </a:t>
            </a:r>
            <a:r>
              <a:rPr lang="en-US" sz="1600" dirty="0" smtClean="0">
                <a:latin typeface="Bookman Old Style" panose="02050604050505020204" pitchFamily="18" charset="0"/>
              </a:rPr>
              <a:t>0.36</a:t>
            </a:r>
            <a:r>
              <a:rPr lang="en-US" sz="1600" dirty="0">
                <a:latin typeface="Bookman Old Style" panose="02050604050505020204" pitchFamily="18" charset="0"/>
              </a:rPr>
              <a:t>%</a:t>
            </a:r>
            <a:r>
              <a:rPr lang="en-US" sz="1600" dirty="0">
                <a:latin typeface="Times New Roman" panose="02020603050405020304" pitchFamily="18" charset="0"/>
              </a:rPr>
              <a:t>	</a:t>
            </a:r>
          </a:p>
          <a:p>
            <a:pPr lvl="2"/>
            <a:r>
              <a:rPr lang="en-US" sz="1600" dirty="0">
                <a:latin typeface="Century" panose="02040604050505020304" pitchFamily="18" charset="0"/>
              </a:rPr>
              <a:t>TM</a:t>
            </a:r>
            <a:r>
              <a:rPr lang="en-US" sz="1600" dirty="0">
                <a:latin typeface="Times New Roman" panose="02020603050405020304" pitchFamily="18" charset="0"/>
              </a:rPr>
              <a:t>	</a:t>
            </a:r>
            <a:r>
              <a:rPr lang="en-US" sz="1600" dirty="0" smtClean="0">
                <a:latin typeface="Times New Roman" panose="02020603050405020304" pitchFamily="18" charset="0"/>
              </a:rPr>
              <a:t>      </a:t>
            </a:r>
            <a:r>
              <a:rPr lang="en-US" sz="1600" dirty="0" smtClean="0">
                <a:latin typeface="Century" panose="02040604050505020304" pitchFamily="18" charset="0"/>
              </a:rPr>
              <a:t>22.06%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</a:rPr>
              <a:t>                       </a:t>
            </a:r>
            <a:r>
              <a:rPr lang="en-US" sz="1600" dirty="0" smtClean="0">
                <a:latin typeface="Bookman Old Style" panose="02050604050505020204" pitchFamily="18" charset="0"/>
              </a:rPr>
              <a:t>0.01%</a:t>
            </a:r>
          </a:p>
          <a:p>
            <a:pPr lvl="2"/>
            <a:r>
              <a:rPr lang="en-US" sz="600" dirty="0">
                <a:latin typeface="Times New Roman" panose="02020603050405020304" pitchFamily="18" charset="0"/>
              </a:rPr>
              <a:t>	</a:t>
            </a:r>
          </a:p>
          <a:p>
            <a:r>
              <a:rPr lang="en-US" sz="900" b="1" dirty="0">
                <a:latin typeface="Bookman Old Style" panose="02050604050505020204" pitchFamily="18" charset="0"/>
              </a:rPr>
              <a:t>Table 3. </a:t>
            </a:r>
            <a:r>
              <a:rPr lang="en-US" sz="900" dirty="0">
                <a:latin typeface="Century" panose="02040604050505020304" pitchFamily="18" charset="0"/>
              </a:rPr>
              <a:t>The False Discovery Rate of the baseline approach far exceeds our classifier,</a:t>
            </a:r>
          </a:p>
          <a:p>
            <a:pPr marR="9060"/>
            <a:r>
              <a:rPr lang="en-US" sz="900" dirty="0">
                <a:latin typeface="Century" panose="02040604050505020304" pitchFamily="18" charset="0"/>
              </a:rPr>
              <a:t>implying that the baseline approach would fare poorly in real world networks whereas ours would not raise much fewer alarms.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2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“Vector Machine Learning”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751074" y="1338582"/>
            <a:ext cx="3375532" cy="4345265"/>
            <a:chOff x="2747484" y="1510504"/>
            <a:chExt cx="3375532" cy="43452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7484" y="1526365"/>
              <a:ext cx="3346928" cy="432940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ltGray">
            <a:xfrm>
              <a:off x="2754665" y="1510504"/>
              <a:ext cx="3368351" cy="4342548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28030" y="608453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/>
              <a:t>http://eval.symantec.com/mktginfo/enterprise/white_papers/b-dlp_machine_learning.WP_en-us.pdf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0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5720" y="2712396"/>
            <a:ext cx="9031897" cy="1371600"/>
          </a:xfrm>
        </p:spPr>
        <p:txBody>
          <a:bodyPr/>
          <a:lstStyle/>
          <a:p>
            <a:pPr algn="ctr"/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FF0000"/>
                </a:solidFill>
              </a:rPr>
              <a:t>threat landscape</a:t>
            </a:r>
            <a:r>
              <a:rPr lang="en-US" sz="3200" dirty="0"/>
              <a:t> </a:t>
            </a:r>
            <a:r>
              <a:rPr lang="en-US" sz="3200" dirty="0" smtClean="0"/>
              <a:t>has evolved.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threats: The new landscape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25949" y="1121736"/>
            <a:ext cx="6475255" cy="4937354"/>
            <a:chOff x="2252256" y="726804"/>
            <a:chExt cx="4563825" cy="3479898"/>
          </a:xfrm>
        </p:grpSpPr>
        <p:grpSp>
          <p:nvGrpSpPr>
            <p:cNvPr id="209" name="Group 143"/>
            <p:cNvGrpSpPr/>
            <p:nvPr/>
          </p:nvGrpSpPr>
          <p:grpSpPr>
            <a:xfrm>
              <a:off x="3999835" y="726804"/>
              <a:ext cx="254021" cy="3479898"/>
              <a:chOff x="5326950" y="529978"/>
              <a:chExt cx="385877" cy="4407872"/>
            </a:xfrm>
            <a:solidFill>
              <a:schemeClr val="accent3"/>
            </a:solidFill>
          </p:grpSpPr>
          <p:grpSp>
            <p:nvGrpSpPr>
              <p:cNvPr id="210" name="Group 144"/>
              <p:cNvGrpSpPr/>
              <p:nvPr/>
            </p:nvGrpSpPr>
            <p:grpSpPr>
              <a:xfrm>
                <a:off x="5478169" y="960699"/>
                <a:ext cx="83439" cy="3576577"/>
                <a:chOff x="5396292" y="1038173"/>
                <a:chExt cx="120650" cy="3594099"/>
              </a:xfrm>
              <a:grpFill/>
            </p:grpSpPr>
            <p:sp>
              <p:nvSpPr>
                <p:cNvPr id="213" name="Rectangle 212"/>
                <p:cNvSpPr/>
                <p:nvPr/>
              </p:nvSpPr>
              <p:spPr bwMode="gray">
                <a:xfrm>
                  <a:off x="5396292" y="1038173"/>
                  <a:ext cx="120650" cy="19169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18288" anchor="ctr"/>
                <a:lstStyle/>
                <a:p>
                  <a:pPr algn="ctr" eaLnBrk="0" hangingPunct="0">
                    <a:defRPr/>
                  </a:pPr>
                  <a:endParaRPr lang="en-US" sz="1400" dirty="0">
                    <a:cs typeface="Arial" charset="0"/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gray">
                <a:xfrm>
                  <a:off x="5396292" y="1281202"/>
                  <a:ext cx="120650" cy="19169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18288" anchor="ctr"/>
                <a:lstStyle/>
                <a:p>
                  <a:pPr algn="ctr" eaLnBrk="0" hangingPunct="0">
                    <a:defRPr/>
                  </a:pPr>
                  <a:endParaRPr lang="en-US" sz="1400" dirty="0">
                    <a:cs typeface="Arial" charset="0"/>
                  </a:endParaRPr>
                </a:p>
              </p:txBody>
            </p:sp>
            <p:sp>
              <p:nvSpPr>
                <p:cNvPr id="215" name="Rectangle 214"/>
                <p:cNvSpPr/>
                <p:nvPr/>
              </p:nvSpPr>
              <p:spPr bwMode="gray">
                <a:xfrm>
                  <a:off x="5396292" y="1524231"/>
                  <a:ext cx="120650" cy="19169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18288" anchor="ctr"/>
                <a:lstStyle/>
                <a:p>
                  <a:pPr algn="ctr" eaLnBrk="0" hangingPunct="0">
                    <a:defRPr/>
                  </a:pPr>
                  <a:endParaRPr lang="en-US" sz="1400" dirty="0">
                    <a:cs typeface="Arial" charset="0"/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 bwMode="gray">
                <a:xfrm>
                  <a:off x="5396292" y="1740261"/>
                  <a:ext cx="120650" cy="19169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18288" anchor="ctr"/>
                <a:lstStyle/>
                <a:p>
                  <a:pPr algn="ctr" eaLnBrk="0" hangingPunct="0">
                    <a:defRPr/>
                  </a:pPr>
                  <a:endParaRPr lang="en-US" sz="1400" dirty="0">
                    <a:cs typeface="Arial" charset="0"/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 bwMode="gray">
                <a:xfrm>
                  <a:off x="5396292" y="2010289"/>
                  <a:ext cx="120650" cy="191691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18288" anchor="ctr"/>
                <a:lstStyle/>
                <a:p>
                  <a:pPr algn="ctr" eaLnBrk="0" hangingPunct="0">
                    <a:defRPr/>
                  </a:pPr>
                  <a:endParaRPr lang="en-US" sz="1400" dirty="0">
                    <a:cs typeface="Arial" charset="0"/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 bwMode="gray">
                <a:xfrm>
                  <a:off x="5396292" y="2253319"/>
                  <a:ext cx="120650" cy="191691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18288" anchor="ctr"/>
                <a:lstStyle/>
                <a:p>
                  <a:pPr algn="ctr" eaLnBrk="0" hangingPunct="0">
                    <a:defRPr/>
                  </a:pPr>
                  <a:endParaRPr lang="en-US" sz="1400" dirty="0">
                    <a:cs typeface="Arial" charset="0"/>
                  </a:endParaRPr>
                </a:p>
              </p:txBody>
            </p:sp>
            <p:sp>
              <p:nvSpPr>
                <p:cNvPr id="219" name="Rectangle 218"/>
                <p:cNvSpPr/>
                <p:nvPr/>
              </p:nvSpPr>
              <p:spPr bwMode="gray">
                <a:xfrm>
                  <a:off x="5396292" y="2496349"/>
                  <a:ext cx="120650" cy="191691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18288" anchor="ctr"/>
                <a:lstStyle/>
                <a:p>
                  <a:pPr algn="ctr" eaLnBrk="0" hangingPunct="0">
                    <a:defRPr/>
                  </a:pPr>
                  <a:endParaRPr lang="en-US" sz="1400" dirty="0">
                    <a:cs typeface="Arial" charset="0"/>
                  </a:endParaRPr>
                </a:p>
              </p:txBody>
            </p:sp>
            <p:sp>
              <p:nvSpPr>
                <p:cNvPr id="220" name="Rectangle 219"/>
                <p:cNvSpPr/>
                <p:nvPr/>
              </p:nvSpPr>
              <p:spPr bwMode="gray">
                <a:xfrm>
                  <a:off x="5396292" y="2739379"/>
                  <a:ext cx="120650" cy="19169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18288" anchor="ctr"/>
                <a:lstStyle/>
                <a:p>
                  <a:pPr algn="ctr" eaLnBrk="0" hangingPunct="0">
                    <a:defRPr/>
                  </a:pPr>
                  <a:endParaRPr lang="en-US" sz="1400" dirty="0">
                    <a:cs typeface="Arial" charset="0"/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 bwMode="gray">
                <a:xfrm>
                  <a:off x="5396292" y="2982408"/>
                  <a:ext cx="120650" cy="19169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18288" anchor="ctr"/>
                <a:lstStyle/>
                <a:p>
                  <a:pPr algn="ctr" eaLnBrk="0" hangingPunct="0">
                    <a:defRPr/>
                  </a:pPr>
                  <a:endParaRPr lang="en-US" sz="1400" dirty="0">
                    <a:cs typeface="Arial" charset="0"/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 bwMode="gray">
                <a:xfrm>
                  <a:off x="5396292" y="3225437"/>
                  <a:ext cx="120650" cy="19169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18288" anchor="ctr"/>
                <a:lstStyle/>
                <a:p>
                  <a:pPr algn="ctr" eaLnBrk="0" hangingPunct="0">
                    <a:defRPr/>
                  </a:pPr>
                  <a:endParaRPr lang="en-US" sz="1400" dirty="0">
                    <a:cs typeface="Arial" charset="0"/>
                  </a:endParaRPr>
                </a:p>
              </p:txBody>
            </p:sp>
            <p:sp>
              <p:nvSpPr>
                <p:cNvPr id="223" name="Rectangle 222"/>
                <p:cNvSpPr/>
                <p:nvPr/>
              </p:nvSpPr>
              <p:spPr bwMode="gray">
                <a:xfrm>
                  <a:off x="5396292" y="3468466"/>
                  <a:ext cx="120650" cy="191691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18288" anchor="ctr"/>
                <a:lstStyle/>
                <a:p>
                  <a:pPr algn="ctr" eaLnBrk="0" hangingPunct="0">
                    <a:defRPr/>
                  </a:pPr>
                  <a:endParaRPr lang="en-US" sz="1400" dirty="0">
                    <a:cs typeface="Arial" charset="0"/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gray">
                <a:xfrm>
                  <a:off x="5396292" y="3711496"/>
                  <a:ext cx="120650" cy="191691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18288" anchor="ctr"/>
                <a:lstStyle/>
                <a:p>
                  <a:pPr algn="ctr" eaLnBrk="0" hangingPunct="0">
                    <a:defRPr/>
                  </a:pPr>
                  <a:endParaRPr lang="en-US" sz="1400" dirty="0">
                    <a:cs typeface="Arial" charset="0"/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 bwMode="gray">
                <a:xfrm>
                  <a:off x="5396292" y="3954526"/>
                  <a:ext cx="120650" cy="19169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18288" anchor="ctr"/>
                <a:lstStyle/>
                <a:p>
                  <a:pPr algn="ctr" eaLnBrk="0" hangingPunct="0">
                    <a:defRPr/>
                  </a:pPr>
                  <a:endParaRPr lang="en-US" sz="1400" dirty="0">
                    <a:cs typeface="Arial" charset="0"/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 bwMode="gray">
                <a:xfrm>
                  <a:off x="5396292" y="4197555"/>
                  <a:ext cx="120650" cy="191691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18288" anchor="ctr"/>
                <a:lstStyle/>
                <a:p>
                  <a:pPr algn="ctr" eaLnBrk="0" hangingPunct="0">
                    <a:defRPr/>
                  </a:pPr>
                  <a:endParaRPr lang="en-US" sz="1400" dirty="0">
                    <a:cs typeface="Arial" charset="0"/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gray">
                <a:xfrm>
                  <a:off x="5396292" y="4440581"/>
                  <a:ext cx="120650" cy="191691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18288" anchor="ctr"/>
                <a:lstStyle/>
                <a:p>
                  <a:pPr algn="ctr" eaLnBrk="0" hangingPunct="0">
                    <a:defRPr/>
                  </a:pPr>
                  <a:endParaRPr lang="en-US" sz="1400" dirty="0">
                    <a:cs typeface="Arial" charset="0"/>
                  </a:endParaRPr>
                </a:p>
              </p:txBody>
            </p:sp>
          </p:grpSp>
          <p:sp>
            <p:nvSpPr>
              <p:cNvPr id="211" name="Freeform 745"/>
              <p:cNvSpPr>
                <a:spLocks noEditPoints="1"/>
              </p:cNvSpPr>
              <p:nvPr/>
            </p:nvSpPr>
            <p:spPr bwMode="auto">
              <a:xfrm>
                <a:off x="5326950" y="529978"/>
                <a:ext cx="385877" cy="349490"/>
              </a:xfrm>
              <a:custGeom>
                <a:avLst/>
                <a:gdLst>
                  <a:gd name="T0" fmla="*/ 259 w 280"/>
                  <a:gd name="T1" fmla="*/ 153 h 334"/>
                  <a:gd name="T2" fmla="*/ 238 w 280"/>
                  <a:gd name="T3" fmla="*/ 153 h 334"/>
                  <a:gd name="T4" fmla="*/ 238 w 280"/>
                  <a:gd name="T5" fmla="*/ 99 h 334"/>
                  <a:gd name="T6" fmla="*/ 138 w 280"/>
                  <a:gd name="T7" fmla="*/ 0 h 334"/>
                  <a:gd name="T8" fmla="*/ 39 w 280"/>
                  <a:gd name="T9" fmla="*/ 99 h 334"/>
                  <a:gd name="T10" fmla="*/ 39 w 280"/>
                  <a:gd name="T11" fmla="*/ 153 h 334"/>
                  <a:gd name="T12" fmla="*/ 0 w 280"/>
                  <a:gd name="T13" fmla="*/ 153 h 334"/>
                  <a:gd name="T14" fmla="*/ 0 w 280"/>
                  <a:gd name="T15" fmla="*/ 312 h 334"/>
                  <a:gd name="T16" fmla="*/ 21 w 280"/>
                  <a:gd name="T17" fmla="*/ 334 h 334"/>
                  <a:gd name="T18" fmla="*/ 280 w 280"/>
                  <a:gd name="T19" fmla="*/ 334 h 334"/>
                  <a:gd name="T20" fmla="*/ 280 w 280"/>
                  <a:gd name="T21" fmla="*/ 174 h 334"/>
                  <a:gd name="T22" fmla="*/ 259 w 280"/>
                  <a:gd name="T23" fmla="*/ 153 h 334"/>
                  <a:gd name="T24" fmla="*/ 81 w 280"/>
                  <a:gd name="T25" fmla="*/ 99 h 334"/>
                  <a:gd name="T26" fmla="*/ 138 w 280"/>
                  <a:gd name="T27" fmla="*/ 43 h 334"/>
                  <a:gd name="T28" fmla="*/ 195 w 280"/>
                  <a:gd name="T29" fmla="*/ 99 h 334"/>
                  <a:gd name="T30" fmla="*/ 195 w 280"/>
                  <a:gd name="T31" fmla="*/ 153 h 334"/>
                  <a:gd name="T32" fmla="*/ 81 w 280"/>
                  <a:gd name="T33" fmla="*/ 153 h 334"/>
                  <a:gd name="T34" fmla="*/ 81 w 280"/>
                  <a:gd name="T35" fmla="*/ 9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0" h="334">
                    <a:moveTo>
                      <a:pt x="259" y="153"/>
                    </a:moveTo>
                    <a:cubicBezTo>
                      <a:pt x="238" y="153"/>
                      <a:pt x="238" y="153"/>
                      <a:pt x="238" y="153"/>
                    </a:cubicBezTo>
                    <a:cubicBezTo>
                      <a:pt x="238" y="99"/>
                      <a:pt x="238" y="99"/>
                      <a:pt x="238" y="99"/>
                    </a:cubicBezTo>
                    <a:cubicBezTo>
                      <a:pt x="238" y="45"/>
                      <a:pt x="193" y="0"/>
                      <a:pt x="138" y="0"/>
                    </a:cubicBezTo>
                    <a:cubicBezTo>
                      <a:pt x="83" y="0"/>
                      <a:pt x="39" y="45"/>
                      <a:pt x="39" y="99"/>
                    </a:cubicBezTo>
                    <a:cubicBezTo>
                      <a:pt x="39" y="153"/>
                      <a:pt x="39" y="153"/>
                      <a:pt x="39" y="153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24"/>
                      <a:pt x="9" y="334"/>
                      <a:pt x="21" y="334"/>
                    </a:cubicBezTo>
                    <a:cubicBezTo>
                      <a:pt x="280" y="334"/>
                      <a:pt x="280" y="334"/>
                      <a:pt x="280" y="33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80" y="162"/>
                      <a:pt x="271" y="153"/>
                      <a:pt x="259" y="153"/>
                    </a:cubicBezTo>
                    <a:moveTo>
                      <a:pt x="81" y="99"/>
                    </a:moveTo>
                    <a:cubicBezTo>
                      <a:pt x="81" y="68"/>
                      <a:pt x="107" y="43"/>
                      <a:pt x="138" y="43"/>
                    </a:cubicBezTo>
                    <a:cubicBezTo>
                      <a:pt x="169" y="43"/>
                      <a:pt x="195" y="68"/>
                      <a:pt x="195" y="99"/>
                    </a:cubicBezTo>
                    <a:cubicBezTo>
                      <a:pt x="195" y="153"/>
                      <a:pt x="195" y="153"/>
                      <a:pt x="19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81" y="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" name="Freeform 745"/>
              <p:cNvSpPr>
                <a:spLocks noEditPoints="1"/>
              </p:cNvSpPr>
              <p:nvPr/>
            </p:nvSpPr>
            <p:spPr bwMode="auto">
              <a:xfrm>
                <a:off x="5326950" y="4588360"/>
                <a:ext cx="385877" cy="349490"/>
              </a:xfrm>
              <a:custGeom>
                <a:avLst/>
                <a:gdLst>
                  <a:gd name="T0" fmla="*/ 259 w 280"/>
                  <a:gd name="T1" fmla="*/ 153 h 334"/>
                  <a:gd name="T2" fmla="*/ 238 w 280"/>
                  <a:gd name="T3" fmla="*/ 153 h 334"/>
                  <a:gd name="T4" fmla="*/ 238 w 280"/>
                  <a:gd name="T5" fmla="*/ 99 h 334"/>
                  <a:gd name="T6" fmla="*/ 138 w 280"/>
                  <a:gd name="T7" fmla="*/ 0 h 334"/>
                  <a:gd name="T8" fmla="*/ 39 w 280"/>
                  <a:gd name="T9" fmla="*/ 99 h 334"/>
                  <a:gd name="T10" fmla="*/ 39 w 280"/>
                  <a:gd name="T11" fmla="*/ 153 h 334"/>
                  <a:gd name="T12" fmla="*/ 0 w 280"/>
                  <a:gd name="T13" fmla="*/ 153 h 334"/>
                  <a:gd name="T14" fmla="*/ 0 w 280"/>
                  <a:gd name="T15" fmla="*/ 312 h 334"/>
                  <a:gd name="T16" fmla="*/ 21 w 280"/>
                  <a:gd name="T17" fmla="*/ 334 h 334"/>
                  <a:gd name="T18" fmla="*/ 280 w 280"/>
                  <a:gd name="T19" fmla="*/ 334 h 334"/>
                  <a:gd name="T20" fmla="*/ 280 w 280"/>
                  <a:gd name="T21" fmla="*/ 174 h 334"/>
                  <a:gd name="T22" fmla="*/ 259 w 280"/>
                  <a:gd name="T23" fmla="*/ 153 h 334"/>
                  <a:gd name="T24" fmla="*/ 81 w 280"/>
                  <a:gd name="T25" fmla="*/ 99 h 334"/>
                  <a:gd name="T26" fmla="*/ 138 w 280"/>
                  <a:gd name="T27" fmla="*/ 43 h 334"/>
                  <a:gd name="T28" fmla="*/ 195 w 280"/>
                  <a:gd name="T29" fmla="*/ 99 h 334"/>
                  <a:gd name="T30" fmla="*/ 195 w 280"/>
                  <a:gd name="T31" fmla="*/ 153 h 334"/>
                  <a:gd name="T32" fmla="*/ 81 w 280"/>
                  <a:gd name="T33" fmla="*/ 153 h 334"/>
                  <a:gd name="T34" fmla="*/ 81 w 280"/>
                  <a:gd name="T35" fmla="*/ 9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0" h="334">
                    <a:moveTo>
                      <a:pt x="259" y="153"/>
                    </a:moveTo>
                    <a:cubicBezTo>
                      <a:pt x="238" y="153"/>
                      <a:pt x="238" y="153"/>
                      <a:pt x="238" y="153"/>
                    </a:cubicBezTo>
                    <a:cubicBezTo>
                      <a:pt x="238" y="99"/>
                      <a:pt x="238" y="99"/>
                      <a:pt x="238" y="99"/>
                    </a:cubicBezTo>
                    <a:cubicBezTo>
                      <a:pt x="238" y="45"/>
                      <a:pt x="193" y="0"/>
                      <a:pt x="138" y="0"/>
                    </a:cubicBezTo>
                    <a:cubicBezTo>
                      <a:pt x="83" y="0"/>
                      <a:pt x="39" y="45"/>
                      <a:pt x="39" y="99"/>
                    </a:cubicBezTo>
                    <a:cubicBezTo>
                      <a:pt x="39" y="153"/>
                      <a:pt x="39" y="153"/>
                      <a:pt x="39" y="153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24"/>
                      <a:pt x="9" y="334"/>
                      <a:pt x="21" y="334"/>
                    </a:cubicBezTo>
                    <a:cubicBezTo>
                      <a:pt x="280" y="334"/>
                      <a:pt x="280" y="334"/>
                      <a:pt x="280" y="33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80" y="162"/>
                      <a:pt x="271" y="153"/>
                      <a:pt x="259" y="153"/>
                    </a:cubicBezTo>
                    <a:moveTo>
                      <a:pt x="81" y="99"/>
                    </a:moveTo>
                    <a:cubicBezTo>
                      <a:pt x="81" y="68"/>
                      <a:pt x="107" y="43"/>
                      <a:pt x="138" y="43"/>
                    </a:cubicBezTo>
                    <a:cubicBezTo>
                      <a:pt x="169" y="43"/>
                      <a:pt x="195" y="68"/>
                      <a:pt x="195" y="99"/>
                    </a:cubicBezTo>
                    <a:cubicBezTo>
                      <a:pt x="195" y="153"/>
                      <a:pt x="195" y="153"/>
                      <a:pt x="19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81" y="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228" name="Picture 4" descr="C:\Users\feilenl\Desktop\Icons\Business_Icons\Server\Server_RGB\Server_RGB_blue_N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581" y="2318247"/>
              <a:ext cx="308206" cy="51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3" name="Group 165"/>
            <p:cNvGrpSpPr/>
            <p:nvPr/>
          </p:nvGrpSpPr>
          <p:grpSpPr>
            <a:xfrm>
              <a:off x="2252256" y="2337582"/>
              <a:ext cx="129193" cy="340146"/>
              <a:chOff x="4305301" y="1846263"/>
              <a:chExt cx="568325" cy="1420813"/>
            </a:xfrm>
            <a:solidFill>
              <a:srgbClr val="000000"/>
            </a:solidFill>
          </p:grpSpPr>
          <p:sp>
            <p:nvSpPr>
              <p:cNvPr id="238" name="Oval 633"/>
              <p:cNvSpPr>
                <a:spLocks noChangeArrowheads="1"/>
              </p:cNvSpPr>
              <p:nvPr/>
            </p:nvSpPr>
            <p:spPr bwMode="auto">
              <a:xfrm>
                <a:off x="4440238" y="1846263"/>
                <a:ext cx="296863" cy="311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" name="Freeform 634"/>
              <p:cNvSpPr>
                <a:spLocks/>
              </p:cNvSpPr>
              <p:nvPr/>
            </p:nvSpPr>
            <p:spPr bwMode="auto">
              <a:xfrm>
                <a:off x="4305301" y="2203451"/>
                <a:ext cx="568325" cy="1063625"/>
              </a:xfrm>
              <a:custGeom>
                <a:avLst/>
                <a:gdLst>
                  <a:gd name="T0" fmla="*/ 119 w 151"/>
                  <a:gd name="T1" fmla="*/ 0 h 283"/>
                  <a:gd name="T2" fmla="*/ 75 w 151"/>
                  <a:gd name="T3" fmla="*/ 0 h 283"/>
                  <a:gd name="T4" fmla="*/ 32 w 151"/>
                  <a:gd name="T5" fmla="*/ 0 h 283"/>
                  <a:gd name="T6" fmla="*/ 0 w 151"/>
                  <a:gd name="T7" fmla="*/ 34 h 283"/>
                  <a:gd name="T8" fmla="*/ 0 w 151"/>
                  <a:gd name="T9" fmla="*/ 39 h 283"/>
                  <a:gd name="T10" fmla="*/ 0 w 151"/>
                  <a:gd name="T11" fmla="*/ 65 h 283"/>
                  <a:gd name="T12" fmla="*/ 0 w 151"/>
                  <a:gd name="T13" fmla="*/ 88 h 283"/>
                  <a:gd name="T14" fmla="*/ 0 w 151"/>
                  <a:gd name="T15" fmla="*/ 133 h 283"/>
                  <a:gd name="T16" fmla="*/ 0 w 151"/>
                  <a:gd name="T17" fmla="*/ 133 h 283"/>
                  <a:gd name="T18" fmla="*/ 12 w 151"/>
                  <a:gd name="T19" fmla="*/ 145 h 283"/>
                  <a:gd name="T20" fmla="*/ 25 w 151"/>
                  <a:gd name="T21" fmla="*/ 135 h 283"/>
                  <a:gd name="T22" fmla="*/ 25 w 151"/>
                  <a:gd name="T23" fmla="*/ 133 h 283"/>
                  <a:gd name="T24" fmla="*/ 25 w 151"/>
                  <a:gd name="T25" fmla="*/ 43 h 283"/>
                  <a:gd name="T26" fmla="*/ 28 w 151"/>
                  <a:gd name="T27" fmla="*/ 39 h 283"/>
                  <a:gd name="T28" fmla="*/ 31 w 151"/>
                  <a:gd name="T29" fmla="*/ 43 h 283"/>
                  <a:gd name="T30" fmla="*/ 31 w 151"/>
                  <a:gd name="T31" fmla="*/ 138 h 283"/>
                  <a:gd name="T32" fmla="*/ 32 w 151"/>
                  <a:gd name="T33" fmla="*/ 152 h 283"/>
                  <a:gd name="T34" fmla="*/ 32 w 151"/>
                  <a:gd name="T35" fmla="*/ 152 h 283"/>
                  <a:gd name="T36" fmla="*/ 32 w 151"/>
                  <a:gd name="T37" fmla="*/ 152 h 283"/>
                  <a:gd name="T38" fmla="*/ 42 w 151"/>
                  <a:gd name="T39" fmla="*/ 260 h 283"/>
                  <a:gd name="T40" fmla="*/ 64 w 151"/>
                  <a:gd name="T41" fmla="*/ 283 h 283"/>
                  <a:gd name="T42" fmla="*/ 75 w 151"/>
                  <a:gd name="T43" fmla="*/ 283 h 283"/>
                  <a:gd name="T44" fmla="*/ 87 w 151"/>
                  <a:gd name="T45" fmla="*/ 283 h 283"/>
                  <a:gd name="T46" fmla="*/ 109 w 151"/>
                  <a:gd name="T47" fmla="*/ 260 h 283"/>
                  <a:gd name="T48" fmla="*/ 119 w 151"/>
                  <a:gd name="T49" fmla="*/ 152 h 283"/>
                  <a:gd name="T50" fmla="*/ 119 w 151"/>
                  <a:gd name="T51" fmla="*/ 152 h 283"/>
                  <a:gd name="T52" fmla="*/ 119 w 151"/>
                  <a:gd name="T53" fmla="*/ 152 h 283"/>
                  <a:gd name="T54" fmla="*/ 119 w 151"/>
                  <a:gd name="T55" fmla="*/ 138 h 283"/>
                  <a:gd name="T56" fmla="*/ 119 w 151"/>
                  <a:gd name="T57" fmla="*/ 43 h 283"/>
                  <a:gd name="T58" fmla="*/ 123 w 151"/>
                  <a:gd name="T59" fmla="*/ 39 h 283"/>
                  <a:gd name="T60" fmla="*/ 126 w 151"/>
                  <a:gd name="T61" fmla="*/ 43 h 283"/>
                  <a:gd name="T62" fmla="*/ 126 w 151"/>
                  <a:gd name="T63" fmla="*/ 133 h 283"/>
                  <a:gd name="T64" fmla="*/ 126 w 151"/>
                  <a:gd name="T65" fmla="*/ 135 h 283"/>
                  <a:gd name="T66" fmla="*/ 139 w 151"/>
                  <a:gd name="T67" fmla="*/ 145 h 283"/>
                  <a:gd name="T68" fmla="*/ 151 w 151"/>
                  <a:gd name="T69" fmla="*/ 133 h 283"/>
                  <a:gd name="T70" fmla="*/ 151 w 151"/>
                  <a:gd name="T71" fmla="*/ 133 h 283"/>
                  <a:gd name="T72" fmla="*/ 151 w 151"/>
                  <a:gd name="T73" fmla="*/ 65 h 283"/>
                  <a:gd name="T74" fmla="*/ 151 w 151"/>
                  <a:gd name="T75" fmla="*/ 39 h 283"/>
                  <a:gd name="T76" fmla="*/ 151 w 151"/>
                  <a:gd name="T77" fmla="*/ 34 h 283"/>
                  <a:gd name="T78" fmla="*/ 119 w 151"/>
                  <a:gd name="T7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1" h="283">
                    <a:moveTo>
                      <a:pt x="119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1" y="0"/>
                      <a:pt x="0" y="10"/>
                      <a:pt x="0" y="3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0"/>
                      <a:pt x="5" y="145"/>
                      <a:pt x="12" y="145"/>
                    </a:cubicBezTo>
                    <a:cubicBezTo>
                      <a:pt x="19" y="145"/>
                      <a:pt x="24" y="141"/>
                      <a:pt x="25" y="135"/>
                    </a:cubicBezTo>
                    <a:cubicBezTo>
                      <a:pt x="25" y="134"/>
                      <a:pt x="25" y="133"/>
                      <a:pt x="25" y="13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1"/>
                      <a:pt x="26" y="39"/>
                      <a:pt x="28" y="39"/>
                    </a:cubicBezTo>
                    <a:cubicBezTo>
                      <a:pt x="30" y="39"/>
                      <a:pt x="31" y="41"/>
                      <a:pt x="31" y="43"/>
                    </a:cubicBezTo>
                    <a:cubicBezTo>
                      <a:pt x="31" y="138"/>
                      <a:pt x="31" y="138"/>
                      <a:pt x="31" y="138"/>
                    </a:cubicBezTo>
                    <a:cubicBezTo>
                      <a:pt x="31" y="138"/>
                      <a:pt x="31" y="147"/>
                      <a:pt x="32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42" y="260"/>
                      <a:pt x="42" y="260"/>
                      <a:pt x="42" y="260"/>
                    </a:cubicBezTo>
                    <a:cubicBezTo>
                      <a:pt x="43" y="276"/>
                      <a:pt x="50" y="283"/>
                      <a:pt x="64" y="283"/>
                    </a:cubicBezTo>
                    <a:cubicBezTo>
                      <a:pt x="75" y="283"/>
                      <a:pt x="75" y="283"/>
                      <a:pt x="75" y="283"/>
                    </a:cubicBezTo>
                    <a:cubicBezTo>
                      <a:pt x="87" y="283"/>
                      <a:pt x="87" y="283"/>
                      <a:pt x="87" y="283"/>
                    </a:cubicBezTo>
                    <a:cubicBezTo>
                      <a:pt x="101" y="283"/>
                      <a:pt x="108" y="276"/>
                      <a:pt x="109" y="260"/>
                    </a:cubicBezTo>
                    <a:cubicBezTo>
                      <a:pt x="119" y="152"/>
                      <a:pt x="119" y="152"/>
                      <a:pt x="119" y="152"/>
                    </a:cubicBezTo>
                    <a:cubicBezTo>
                      <a:pt x="119" y="152"/>
                      <a:pt x="119" y="152"/>
                      <a:pt x="119" y="152"/>
                    </a:cubicBezTo>
                    <a:cubicBezTo>
                      <a:pt x="119" y="152"/>
                      <a:pt x="119" y="152"/>
                      <a:pt x="119" y="152"/>
                    </a:cubicBezTo>
                    <a:cubicBezTo>
                      <a:pt x="119" y="147"/>
                      <a:pt x="119" y="138"/>
                      <a:pt x="119" y="138"/>
                    </a:cubicBezTo>
                    <a:cubicBezTo>
                      <a:pt x="119" y="43"/>
                      <a:pt x="119" y="43"/>
                      <a:pt x="119" y="43"/>
                    </a:cubicBezTo>
                    <a:cubicBezTo>
                      <a:pt x="119" y="41"/>
                      <a:pt x="121" y="39"/>
                      <a:pt x="123" y="39"/>
                    </a:cubicBezTo>
                    <a:cubicBezTo>
                      <a:pt x="124" y="39"/>
                      <a:pt x="126" y="41"/>
                      <a:pt x="126" y="43"/>
                    </a:cubicBezTo>
                    <a:cubicBezTo>
                      <a:pt x="126" y="133"/>
                      <a:pt x="126" y="133"/>
                      <a:pt x="126" y="133"/>
                    </a:cubicBezTo>
                    <a:cubicBezTo>
                      <a:pt x="126" y="133"/>
                      <a:pt x="126" y="134"/>
                      <a:pt x="126" y="135"/>
                    </a:cubicBezTo>
                    <a:cubicBezTo>
                      <a:pt x="127" y="141"/>
                      <a:pt x="132" y="145"/>
                      <a:pt x="139" y="145"/>
                    </a:cubicBezTo>
                    <a:cubicBezTo>
                      <a:pt x="146" y="145"/>
                      <a:pt x="151" y="140"/>
                      <a:pt x="151" y="133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51" y="65"/>
                      <a:pt x="151" y="65"/>
                      <a:pt x="151" y="65"/>
                    </a:cubicBezTo>
                    <a:cubicBezTo>
                      <a:pt x="151" y="39"/>
                      <a:pt x="151" y="39"/>
                      <a:pt x="151" y="39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1" y="10"/>
                      <a:pt x="140" y="0"/>
                      <a:pt x="11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34" name="Right Arrow 233"/>
            <p:cNvSpPr/>
            <p:nvPr/>
          </p:nvSpPr>
          <p:spPr>
            <a:xfrm>
              <a:off x="2432177" y="2402222"/>
              <a:ext cx="2238816" cy="269469"/>
            </a:xfrm>
            <a:prstGeom prst="rightArrow">
              <a:avLst>
                <a:gd name="adj1" fmla="val 42593"/>
                <a:gd name="adj2" fmla="val 8703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35" name="Group 177"/>
            <p:cNvGrpSpPr/>
            <p:nvPr/>
          </p:nvGrpSpPr>
          <p:grpSpPr>
            <a:xfrm>
              <a:off x="2861529" y="2363501"/>
              <a:ext cx="935335" cy="357089"/>
              <a:chOff x="171035" y="954157"/>
              <a:chExt cx="390949" cy="528285"/>
            </a:xfrm>
          </p:grpSpPr>
          <p:sp>
            <p:nvSpPr>
              <p:cNvPr id="236" name="Round Diagonal Corner Rectangle 235"/>
              <p:cNvSpPr/>
              <p:nvPr/>
            </p:nvSpPr>
            <p:spPr>
              <a:xfrm flipV="1">
                <a:off x="171035" y="954160"/>
                <a:ext cx="387626" cy="528282"/>
              </a:xfrm>
              <a:prstGeom prst="round2Diag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37" name="Round Diagonal Corner Rectangle 236"/>
              <p:cNvSpPr/>
              <p:nvPr/>
            </p:nvSpPr>
            <p:spPr>
              <a:xfrm>
                <a:off x="174358" y="954157"/>
                <a:ext cx="387626" cy="501571"/>
              </a:xfrm>
              <a:prstGeom prst="round2Diag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Infiltration</a:t>
                </a:r>
              </a:p>
            </p:txBody>
          </p:sp>
        </p:grpSp>
        <p:pic>
          <p:nvPicPr>
            <p:cNvPr id="240" name="Picture 4" descr="C:\Users\feilenl\Desktop\Icons\Business_Icons\Server\Server_RGB\Server_RGB_blue_N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7875" y="1410050"/>
              <a:ext cx="308206" cy="51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" name="Picture 4" descr="C:\Users\feilenl\Desktop\Icons\Business_Icons\Server\Server_RGB\Server_RGB_blue_N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704" y="3250117"/>
              <a:ext cx="308206" cy="51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2" name="Group 251"/>
            <p:cNvGrpSpPr/>
            <p:nvPr/>
          </p:nvGrpSpPr>
          <p:grpSpPr>
            <a:xfrm rot="19676091">
              <a:off x="4954762" y="1937221"/>
              <a:ext cx="1610369" cy="302746"/>
              <a:chOff x="1030730" y="3525150"/>
              <a:chExt cx="2985089" cy="403661"/>
            </a:xfrm>
          </p:grpSpPr>
          <p:sp>
            <p:nvSpPr>
              <p:cNvPr id="253" name="Right Arrow 252"/>
              <p:cNvSpPr/>
              <p:nvPr/>
            </p:nvSpPr>
            <p:spPr>
              <a:xfrm>
                <a:off x="1030730" y="3542338"/>
                <a:ext cx="2985089" cy="359292"/>
              </a:xfrm>
              <a:prstGeom prst="rightArrow">
                <a:avLst>
                  <a:gd name="adj1" fmla="val 42593"/>
                  <a:gd name="adj2" fmla="val 87037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54" name="Group 177"/>
              <p:cNvGrpSpPr/>
              <p:nvPr/>
            </p:nvGrpSpPr>
            <p:grpSpPr>
              <a:xfrm>
                <a:off x="1578796" y="3525150"/>
                <a:ext cx="1709295" cy="403661"/>
                <a:chOff x="171035" y="956875"/>
                <a:chExt cx="584720" cy="535186"/>
              </a:xfrm>
            </p:grpSpPr>
            <p:sp>
              <p:nvSpPr>
                <p:cNvPr id="255" name="Round Diagonal Corner Rectangle 254"/>
                <p:cNvSpPr/>
                <p:nvPr/>
              </p:nvSpPr>
              <p:spPr>
                <a:xfrm flipV="1">
                  <a:off x="171035" y="968471"/>
                  <a:ext cx="550558" cy="513962"/>
                </a:xfrm>
                <a:prstGeom prst="round2Diag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256" name="Round Diagonal Corner Rectangle 255"/>
                <p:cNvSpPr/>
                <p:nvPr/>
              </p:nvSpPr>
              <p:spPr>
                <a:xfrm rot="32083">
                  <a:off x="174301" y="956875"/>
                  <a:ext cx="581454" cy="535186"/>
                </a:xfrm>
                <a:prstGeom prst="round2Diag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Discovery</a:t>
                  </a:r>
                </a:p>
              </p:txBody>
            </p:sp>
          </p:grpSp>
        </p:grpSp>
        <p:grpSp>
          <p:nvGrpSpPr>
            <p:cNvPr id="262" name="Group 261"/>
            <p:cNvGrpSpPr/>
            <p:nvPr/>
          </p:nvGrpSpPr>
          <p:grpSpPr>
            <a:xfrm rot="1920000">
              <a:off x="4955938" y="2899933"/>
              <a:ext cx="1610369" cy="302746"/>
              <a:chOff x="1030730" y="3525150"/>
              <a:chExt cx="2985089" cy="403661"/>
            </a:xfrm>
          </p:grpSpPr>
          <p:sp>
            <p:nvSpPr>
              <p:cNvPr id="263" name="Right Arrow 262"/>
              <p:cNvSpPr/>
              <p:nvPr/>
            </p:nvSpPr>
            <p:spPr>
              <a:xfrm>
                <a:off x="1030730" y="3542338"/>
                <a:ext cx="2985089" cy="359292"/>
              </a:xfrm>
              <a:prstGeom prst="rightArrow">
                <a:avLst>
                  <a:gd name="adj1" fmla="val 42593"/>
                  <a:gd name="adj2" fmla="val 87037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64" name="Group 177"/>
              <p:cNvGrpSpPr/>
              <p:nvPr/>
            </p:nvGrpSpPr>
            <p:grpSpPr>
              <a:xfrm>
                <a:off x="1578796" y="3525150"/>
                <a:ext cx="1709295" cy="403661"/>
                <a:chOff x="171035" y="956875"/>
                <a:chExt cx="584720" cy="535186"/>
              </a:xfrm>
            </p:grpSpPr>
            <p:sp>
              <p:nvSpPr>
                <p:cNvPr id="265" name="Round Diagonal Corner Rectangle 264"/>
                <p:cNvSpPr/>
                <p:nvPr/>
              </p:nvSpPr>
              <p:spPr>
                <a:xfrm flipV="1">
                  <a:off x="171035" y="968471"/>
                  <a:ext cx="550558" cy="513962"/>
                </a:xfrm>
                <a:prstGeom prst="round2Diag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266" name="Round Diagonal Corner Rectangle 265"/>
                <p:cNvSpPr/>
                <p:nvPr/>
              </p:nvSpPr>
              <p:spPr>
                <a:xfrm rot="32083">
                  <a:off x="174301" y="956875"/>
                  <a:ext cx="581454" cy="535186"/>
                </a:xfrm>
                <a:prstGeom prst="round2Diag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Discovery</a:t>
                  </a:r>
                </a:p>
              </p:txBody>
            </p:sp>
          </p:grpSp>
        </p:grpSp>
        <p:cxnSp>
          <p:nvCxnSpPr>
            <p:cNvPr id="278" name="Straight Arrow Connector 277"/>
            <p:cNvCxnSpPr/>
            <p:nvPr/>
          </p:nvCxnSpPr>
          <p:spPr>
            <a:xfrm flipH="1" flipV="1">
              <a:off x="2380279" y="2736125"/>
              <a:ext cx="4030314" cy="830597"/>
            </a:xfrm>
            <a:prstGeom prst="straightConnector1">
              <a:avLst/>
            </a:prstGeom>
            <a:ln w="130175" cmpd="sng"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2" name="Group 281"/>
            <p:cNvGrpSpPr/>
            <p:nvPr/>
          </p:nvGrpSpPr>
          <p:grpSpPr>
            <a:xfrm rot="20293619">
              <a:off x="4336581" y="3057344"/>
              <a:ext cx="917927" cy="311910"/>
              <a:chOff x="2042795" y="5405646"/>
              <a:chExt cx="1223902" cy="415880"/>
            </a:xfrm>
          </p:grpSpPr>
          <p:sp>
            <p:nvSpPr>
              <p:cNvPr id="283" name="Round Diagonal Corner Rectangle 282"/>
              <p:cNvSpPr/>
              <p:nvPr/>
            </p:nvSpPr>
            <p:spPr>
              <a:xfrm rot="1920000" flipV="1">
                <a:off x="2042795" y="5405646"/>
                <a:ext cx="1157655" cy="387653"/>
              </a:xfrm>
              <a:prstGeom prst="round2Diag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84" name="Round Diagonal Corner Rectangle 283"/>
              <p:cNvSpPr/>
              <p:nvPr/>
            </p:nvSpPr>
            <p:spPr>
              <a:xfrm rot="1952083">
                <a:off x="2044077" y="5417865"/>
                <a:ext cx="1222620" cy="403661"/>
              </a:xfrm>
              <a:prstGeom prst="round2Diag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Exfiltration</a:t>
                </a:r>
              </a:p>
            </p:txBody>
          </p:sp>
        </p:grpSp>
        <p:sp>
          <p:nvSpPr>
            <p:cNvPr id="295" name="Curved Down Arrow 294"/>
            <p:cNvSpPr/>
            <p:nvPr/>
          </p:nvSpPr>
          <p:spPr>
            <a:xfrm flipH="1">
              <a:off x="2309569" y="1562492"/>
              <a:ext cx="2333133" cy="798923"/>
            </a:xfrm>
            <a:prstGeom prst="curvedDownArrow">
              <a:avLst>
                <a:gd name="adj1" fmla="val 19774"/>
                <a:gd name="adj2" fmla="val 46432"/>
                <a:gd name="adj3" fmla="val 15265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96" name="Group 177"/>
            <p:cNvGrpSpPr/>
            <p:nvPr/>
          </p:nvGrpSpPr>
          <p:grpSpPr>
            <a:xfrm>
              <a:off x="2869480" y="1355292"/>
              <a:ext cx="1147515" cy="471693"/>
              <a:chOff x="107967" y="843127"/>
              <a:chExt cx="457185" cy="767079"/>
            </a:xfrm>
          </p:grpSpPr>
          <p:sp>
            <p:nvSpPr>
              <p:cNvPr id="297" name="Round Diagonal Corner Rectangle 296"/>
              <p:cNvSpPr/>
              <p:nvPr/>
            </p:nvSpPr>
            <p:spPr>
              <a:xfrm flipV="1">
                <a:off x="131597" y="954158"/>
                <a:ext cx="427064" cy="528280"/>
              </a:xfrm>
              <a:prstGeom prst="round2Diag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98" name="Round Diagonal Corner Rectangle 297"/>
              <p:cNvSpPr/>
              <p:nvPr/>
            </p:nvSpPr>
            <p:spPr>
              <a:xfrm>
                <a:off x="107967" y="843127"/>
                <a:ext cx="457185" cy="767079"/>
              </a:xfrm>
              <a:prstGeom prst="round2Diag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Remote Control</a:t>
                </a:r>
              </a:p>
            </p:txBody>
          </p:sp>
        </p:grpSp>
      </p:grpSp>
      <p:sp>
        <p:nvSpPr>
          <p:cNvPr id="4" name="Rectangle 3"/>
          <p:cNvSpPr/>
          <p:nvPr/>
        </p:nvSpPr>
        <p:spPr bwMode="ltGray">
          <a:xfrm>
            <a:off x="5794584" y="4935344"/>
            <a:ext cx="914400" cy="9144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DNS HTTP</a:t>
            </a:r>
          </a:p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HTTPS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3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47" y="475594"/>
            <a:ext cx="10822941" cy="574516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Example: DNS Exfiltration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595" y="4772824"/>
            <a:ext cx="202248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3588">
              <a:spcAft>
                <a:spcPts val="533"/>
              </a:spcAft>
              <a:buSzPct val="100000"/>
            </a:pPr>
            <a:r>
              <a:rPr lang="en-US" sz="2133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Malware</a:t>
            </a:r>
            <a:endParaRPr lang="en-US" sz="2133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1573" y="4772824"/>
            <a:ext cx="234269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3588">
              <a:spcAft>
                <a:spcPts val="533"/>
              </a:spcAft>
              <a:buSzPct val="100000"/>
            </a:pPr>
            <a:r>
              <a:rPr lang="en-US" sz="2133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DNS server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4541" y="2106342"/>
            <a:ext cx="1879554" cy="1890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588">
              <a:spcAft>
                <a:spcPts val="533"/>
              </a:spcAft>
              <a:buSzPct val="100000"/>
            </a:pPr>
            <a:r>
              <a:rPr lang="en-US" sz="1600" dirty="0" smtClean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msg1</a:t>
            </a: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.attacker.com</a:t>
            </a: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?</a:t>
            </a:r>
          </a:p>
          <a:p>
            <a:pPr defTabSz="573588">
              <a:spcAft>
                <a:spcPts val="533"/>
              </a:spcAft>
              <a:buSzPct val="100000"/>
            </a:pPr>
            <a:r>
              <a:rPr lang="en-US" sz="1600" dirty="0" smtClean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msg2</a:t>
            </a: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.attacker.com</a:t>
            </a: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?</a:t>
            </a:r>
          </a:p>
          <a:p>
            <a:pPr defTabSz="573588">
              <a:spcAft>
                <a:spcPts val="533"/>
              </a:spcAft>
              <a:buSzPct val="100000"/>
            </a:pPr>
            <a:r>
              <a:rPr lang="en-US" sz="1600" dirty="0" smtClean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msg3</a:t>
            </a: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.attacker.com</a:t>
            </a: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?</a:t>
            </a:r>
          </a:p>
          <a:p>
            <a:pPr defTabSz="573588">
              <a:spcAft>
                <a:spcPts val="533"/>
              </a:spcAft>
              <a:buSzPct val="100000"/>
            </a:pPr>
            <a:r>
              <a:rPr lang="en-US" sz="1600" dirty="0" smtClean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msg4</a:t>
            </a: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.attacker.com</a:t>
            </a: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?</a:t>
            </a:r>
          </a:p>
          <a:p>
            <a:pPr defTabSz="573588">
              <a:spcAft>
                <a:spcPts val="533"/>
              </a:spcAft>
              <a:buSzPct val="100000"/>
            </a:pPr>
            <a:r>
              <a:rPr lang="en-US" sz="1600" dirty="0" smtClean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msg5</a:t>
            </a: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.attacker.com</a:t>
            </a: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?</a:t>
            </a:r>
          </a:p>
          <a:p>
            <a:pPr defTabSz="573588">
              <a:spcAft>
                <a:spcPts val="533"/>
              </a:spcAft>
              <a:buSzPct val="100000"/>
            </a:pPr>
            <a:endParaRPr lang="en-US" sz="1600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077" y="3269585"/>
            <a:ext cx="1291515" cy="9760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974" y="2932097"/>
            <a:ext cx="977900" cy="1651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874981" y="4772825"/>
            <a:ext cx="2361347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3588">
              <a:spcAft>
                <a:spcPts val="533"/>
              </a:spcAft>
              <a:buSzPct val="100000"/>
            </a:pPr>
            <a:r>
              <a:rPr lang="en-US" sz="2133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Authoritative Server for </a:t>
            </a:r>
            <a:r>
              <a:rPr lang="en-US" sz="2133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attacker.com</a:t>
            </a:r>
            <a:endParaRPr lang="en-US" sz="2133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6791874" y="3757600"/>
            <a:ext cx="2431932" cy="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132594" y="3757600"/>
            <a:ext cx="2681380" cy="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251" y="2932097"/>
            <a:ext cx="977900" cy="1651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72181" y="2106341"/>
            <a:ext cx="1879554" cy="1890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588">
              <a:spcAft>
                <a:spcPts val="533"/>
              </a:spcAft>
              <a:buSzPct val="100000"/>
            </a:pPr>
            <a:r>
              <a:rPr lang="en-US" sz="1600" dirty="0" smtClean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msg1</a:t>
            </a: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.attacker.com</a:t>
            </a: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?</a:t>
            </a:r>
          </a:p>
          <a:p>
            <a:pPr defTabSz="573588">
              <a:spcAft>
                <a:spcPts val="533"/>
              </a:spcAft>
              <a:buSzPct val="100000"/>
            </a:pPr>
            <a:r>
              <a:rPr lang="en-US" sz="1600" dirty="0" smtClean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msg2</a:t>
            </a: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.attacker.com</a:t>
            </a: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?</a:t>
            </a:r>
          </a:p>
          <a:p>
            <a:pPr defTabSz="573588">
              <a:spcAft>
                <a:spcPts val="533"/>
              </a:spcAft>
              <a:buSzPct val="100000"/>
            </a:pPr>
            <a:r>
              <a:rPr lang="en-US" sz="1600" dirty="0" smtClean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msg3</a:t>
            </a: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.attacker.com</a:t>
            </a: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?</a:t>
            </a:r>
          </a:p>
          <a:p>
            <a:pPr defTabSz="573588">
              <a:spcAft>
                <a:spcPts val="533"/>
              </a:spcAft>
              <a:buSzPct val="100000"/>
            </a:pPr>
            <a:r>
              <a:rPr lang="en-US" sz="1600" dirty="0" smtClean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msg4</a:t>
            </a: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.attacker.com</a:t>
            </a: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?</a:t>
            </a:r>
          </a:p>
          <a:p>
            <a:pPr defTabSz="573588">
              <a:spcAft>
                <a:spcPts val="533"/>
              </a:spcAft>
              <a:buSzPct val="100000"/>
            </a:pPr>
            <a:r>
              <a:rPr lang="en-US" sz="1600" dirty="0" smtClean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msg5</a:t>
            </a: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.attacker.com</a:t>
            </a: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?</a:t>
            </a:r>
          </a:p>
          <a:p>
            <a:pPr defTabSz="573588">
              <a:spcAft>
                <a:spcPts val="533"/>
              </a:spcAft>
              <a:buSzPct val="100000"/>
            </a:pPr>
            <a:endParaRPr lang="en-US" sz="1600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09" y="500598"/>
            <a:ext cx="10822941" cy="574516"/>
          </a:xfrm>
        </p:spPr>
        <p:txBody>
          <a:bodyPr/>
          <a:lstStyle/>
          <a:p>
            <a:r>
              <a:rPr lang="en-US" dirty="0" smtClean="0"/>
              <a:t>A real world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76878" y="1075114"/>
            <a:ext cx="10823872" cy="4802871"/>
          </a:xfrm>
        </p:spPr>
        <p:txBody>
          <a:bodyPr/>
          <a:lstStyle/>
          <a:p>
            <a:r>
              <a:rPr lang="en-US" sz="2133" dirty="0">
                <a:cs typeface="Consolas" panose="020B0609020204030204" pitchFamily="49" charset="0"/>
              </a:rPr>
              <a:t>Queries</a:t>
            </a:r>
            <a:endParaRPr lang="en-US" sz="1067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BLGCOFDAGOOOESDULBOOBOOOOOOOOOOOOOOOOOOLDOSESKGKHHF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detacsufbo.ru</a:t>
            </a:r>
          </a:p>
          <a:p>
            <a:pPr marL="0" indent="0"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EUJSFLDAGOOOESDUDBOOBOOOOOOOOOOOOOOOOOOOSSJHGHFCLFOHCHLGHSAHAHU.CHLAAFHLSGHAFGFUOOEUGDKLCSHEKLJBOCOSECHFFUGBSKGDJGGGHOJHJCGJG.KCDOELDUOEGUCUOUHJUAKEGGGFGEKHLGFDFESJOEL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detacsufbo.ru</a:t>
            </a:r>
          </a:p>
          <a:p>
            <a:pPr marL="0" indent="0"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SHUDHFDAGOOOESDUGBOOBOOOOOOOOOOOOOOOOOOEDKDFBBHLEGGJLGUFABHCCU.DHDFFCHHKSHGHAOUBGEGEJLGFHUBDFGUGJDFFEAKFSBFFGSDACGHCSKBHLSCGHH.EHSHHJFHUAAOOGKKSDDAHAUBBJDCCKGSHKLGJGAS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detacsufbo.ru</a:t>
            </a:r>
          </a:p>
          <a:p>
            <a:pPr marL="0" indent="0"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OHDOBHDAGOOESDUGBOOHOOOAOOOOOOOOOOOOOOO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detacsufbo.ru</a:t>
            </a:r>
          </a:p>
          <a:p>
            <a:pPr marL="0" indent="0"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HBSGGCDAGOOESDUUSOOBOOOOOOOOOOOOOOOOOOO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detacsufbo.ru</a:t>
            </a:r>
          </a:p>
          <a:p>
            <a:pPr marL="0" indent="0">
              <a:buNone/>
            </a:pPr>
            <a:endParaRPr 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133" dirty="0">
                <a:latin typeface="+mj-lt"/>
                <a:cs typeface="Consolas" panose="020B0609020204030204" pitchFamily="49" charset="0"/>
              </a:rPr>
              <a:t>Responses (TXT records)</a:t>
            </a:r>
          </a:p>
          <a:p>
            <a:pPr marL="0" indent="0"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LLCDGHDABOOOSSUHOOOFOOOOOOOOOOOOOOOOOOO</a:t>
            </a:r>
          </a:p>
          <a:p>
            <a:pPr marL="0" indent="0"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KJGDUDABOOOSBSUHOOOFOOOOOOOOOOOOOOOOOOO</a:t>
            </a:r>
          </a:p>
          <a:p>
            <a:pPr marL="0" indent="0"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JJDHUDABOOOSBSUHOOOFOOOOOOOOOOOOOOOOOOO</a:t>
            </a:r>
          </a:p>
          <a:p>
            <a:pPr marL="0" indent="0"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HBEAGDABOOOSBSUHOOOUOOOOOOOOOOOOOOOOOOO</a:t>
            </a:r>
          </a:p>
          <a:p>
            <a:pPr marL="0" indent="0">
              <a:buNone/>
            </a:pPr>
            <a:r>
              <a:rPr lang="en-US" sz="1400" i="1" dirty="0">
                <a:latin typeface="Consolas" panose="020B0609020204030204" pitchFamily="49" charset="0"/>
                <a:cs typeface="Consolas" panose="020B0609020204030204" pitchFamily="49" charset="0"/>
              </a:rPr>
              <a:t>KALFCSDAOOOSBSUHOOOFOOOOOOOOOOOOOOOOOOO</a:t>
            </a:r>
          </a:p>
          <a:p>
            <a:pPr marL="0" indent="0">
              <a:buNone/>
            </a:pPr>
            <a:endParaRPr lang="en-US" sz="1067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5720" y="2712396"/>
            <a:ext cx="9031897" cy="1371600"/>
          </a:xfrm>
        </p:spPr>
        <p:txBody>
          <a:bodyPr/>
          <a:lstStyle/>
          <a:p>
            <a:r>
              <a:rPr lang="en-US" sz="3200" dirty="0" smtClean="0"/>
              <a:t>How do we deal with the </a:t>
            </a:r>
            <a:r>
              <a:rPr lang="en-US" sz="3200" dirty="0" smtClean="0">
                <a:solidFill>
                  <a:srgbClr val="FF0000"/>
                </a:solidFill>
              </a:rPr>
              <a:t>new threat landscape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mechanisms 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queries from a client to a domain -&gt; misconfigured devices</a:t>
            </a:r>
          </a:p>
          <a:p>
            <a:endParaRPr lang="en-US" dirty="0" smtClean="0"/>
          </a:p>
          <a:p>
            <a:r>
              <a:rPr lang="en-US" dirty="0" smtClean="0"/>
              <a:t>Many distinct queries from a client to a domain -&gt; signaling needs few subdomains</a:t>
            </a:r>
          </a:p>
          <a:p>
            <a:endParaRPr lang="en-US" dirty="0" smtClean="0"/>
          </a:p>
          <a:p>
            <a:r>
              <a:rPr lang="en-US" dirty="0" smtClean="0"/>
              <a:t>Many long queries from a client to a domain -&gt; credit card numbers are not long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6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mechanism: Information content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243" y="2517494"/>
            <a:ext cx="2200547" cy="915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33913" y="518453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Vern </a:t>
            </a:r>
            <a:r>
              <a:rPr lang="en-US" sz="1200" dirty="0" err="1"/>
              <a:t>Paxson</a:t>
            </a:r>
            <a:r>
              <a:rPr lang="en-US" sz="1200" dirty="0"/>
              <a:t>, Mihai </a:t>
            </a:r>
            <a:r>
              <a:rPr lang="en-US" sz="1200" dirty="0" err="1"/>
              <a:t>Christodorescu</a:t>
            </a:r>
            <a:r>
              <a:rPr lang="en-US" sz="1200" dirty="0"/>
              <a:t>, </a:t>
            </a:r>
            <a:r>
              <a:rPr lang="en-US" sz="1200" dirty="0" err="1"/>
              <a:t>Mobin</a:t>
            </a:r>
            <a:r>
              <a:rPr lang="en-US" sz="1200" dirty="0"/>
              <a:t> </a:t>
            </a:r>
            <a:r>
              <a:rPr lang="en-US" sz="1200" dirty="0" err="1"/>
              <a:t>Javed</a:t>
            </a:r>
            <a:r>
              <a:rPr lang="en-US" sz="1200" dirty="0"/>
              <a:t>, </a:t>
            </a:r>
            <a:r>
              <a:rPr lang="en-US" sz="1200" dirty="0" err="1"/>
              <a:t>Josyula</a:t>
            </a:r>
            <a:r>
              <a:rPr lang="en-US" sz="1200" dirty="0"/>
              <a:t> Rao, Reiner </a:t>
            </a:r>
            <a:r>
              <a:rPr lang="en-US" sz="1200" dirty="0" err="1"/>
              <a:t>Sailer</a:t>
            </a:r>
            <a:r>
              <a:rPr lang="en-US" sz="1200" dirty="0"/>
              <a:t>, Douglas </a:t>
            </a:r>
            <a:r>
              <a:rPr lang="en-US" sz="1200" dirty="0" err="1"/>
              <a:t>Schales</a:t>
            </a:r>
            <a:r>
              <a:rPr lang="en-US" sz="1200" dirty="0"/>
              <a:t>, Marc Ph. </a:t>
            </a:r>
            <a:r>
              <a:rPr lang="en-US" sz="1200" dirty="0" err="1"/>
              <a:t>Stoecklin</a:t>
            </a:r>
            <a:r>
              <a:rPr lang="en-US" sz="1200" dirty="0"/>
              <a:t>, </a:t>
            </a: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1200" dirty="0" smtClean="0"/>
              <a:t>Kurt </a:t>
            </a:r>
            <a:r>
              <a:rPr lang="en-US" sz="1200" dirty="0"/>
              <a:t>Thomas, </a:t>
            </a:r>
            <a:r>
              <a:rPr lang="en-US" sz="1200" dirty="0" err="1"/>
              <a:t>Wietse</a:t>
            </a:r>
            <a:r>
              <a:rPr lang="en-US" sz="1200" dirty="0"/>
              <a:t> </a:t>
            </a:r>
            <a:r>
              <a:rPr lang="en-US" sz="1200" dirty="0" err="1"/>
              <a:t>Venema</a:t>
            </a:r>
            <a:r>
              <a:rPr lang="en-US" sz="1200" dirty="0"/>
              <a:t>, and Nicholas Weaver. </a:t>
            </a: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1200" dirty="0" smtClean="0"/>
              <a:t>Practical </a:t>
            </a:r>
            <a:r>
              <a:rPr lang="en-US" sz="1200" dirty="0"/>
              <a:t>comprehensive bounds on surreptitious communication over DNS. </a:t>
            </a: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1200" dirty="0" smtClean="0"/>
              <a:t>In</a:t>
            </a:r>
            <a:r>
              <a:rPr lang="en-US" sz="1200" dirty="0"/>
              <a:t> </a:t>
            </a:r>
            <a:r>
              <a:rPr lang="en-US" sz="1200" i="1" dirty="0"/>
              <a:t>Proceedings of the 22nd USENIX conference on Security</a:t>
            </a:r>
            <a:r>
              <a:rPr lang="en-US" sz="1200" dirty="0"/>
              <a:t> (SEC'13). USENIX Association, Berkeley, CA, USA, 17-32.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113" y="1395410"/>
            <a:ext cx="6514763" cy="3326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9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Unauthorized transfer of sensitive information from a victim enterprise to an attacker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2" descr="Image result for stealing 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2" y="1755727"/>
            <a:ext cx="61626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35639" y="620581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https://www.google.com/imghp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3510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heuristics for DNS exfiltration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Lengths of DNS queries and responses</a:t>
            </a:r>
          </a:p>
          <a:p>
            <a:r>
              <a:rPr lang="en-US" dirty="0" smtClean="0"/>
              <a:t>Sizes of request and reply packets</a:t>
            </a:r>
          </a:p>
          <a:p>
            <a:r>
              <a:rPr lang="en-US" dirty="0" smtClean="0"/>
              <a:t>Entropy</a:t>
            </a:r>
          </a:p>
          <a:p>
            <a:r>
              <a:rPr lang="en-US" dirty="0" smtClean="0"/>
              <a:t>Total number/volume of DNS queries from a device</a:t>
            </a:r>
          </a:p>
          <a:p>
            <a:r>
              <a:rPr lang="en-US" dirty="0" smtClean="0"/>
              <a:t>Total number/volume of DNS queries to a domain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heuristics driven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to build/maintain, but very fragile</a:t>
            </a:r>
          </a:p>
          <a:p>
            <a:pPr lvl="1"/>
            <a:r>
              <a:rPr lang="en-US" dirty="0"/>
              <a:t>False negatives and false </a:t>
            </a:r>
            <a:r>
              <a:rPr lang="en-US" dirty="0" smtClean="0"/>
              <a:t>positives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Independent of other security products in the network</a:t>
            </a:r>
          </a:p>
          <a:p>
            <a:endParaRPr lang="en-US" dirty="0"/>
          </a:p>
          <a:p>
            <a:r>
              <a:rPr lang="en-US" dirty="0" smtClean="0"/>
              <a:t>Need a human being in the loop for response/remediation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2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5720" y="2712396"/>
            <a:ext cx="9031897" cy="1371600"/>
          </a:xfrm>
        </p:spPr>
        <p:txBody>
          <a:bodyPr/>
          <a:lstStyle/>
          <a:p>
            <a:r>
              <a:rPr lang="en-US" sz="3200" dirty="0" smtClean="0"/>
              <a:t>Can we build </a:t>
            </a:r>
            <a:r>
              <a:rPr lang="en-US" sz="3200" dirty="0" smtClean="0">
                <a:solidFill>
                  <a:srgbClr val="FF0000"/>
                </a:solidFill>
              </a:rPr>
              <a:t>a reliable detector </a:t>
            </a:r>
            <a:r>
              <a:rPr lang="en-US" sz="3200" dirty="0" smtClean="0"/>
              <a:t>on top of ‘noisy’ detectors?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Defender </a:t>
            </a:r>
          </a:p>
          <a:p>
            <a:pPr lvl="1"/>
            <a:r>
              <a:rPr lang="en-US" dirty="0" smtClean="0"/>
              <a:t>observes a stream of noisy alerts (or absence of alerts)</a:t>
            </a:r>
          </a:p>
          <a:p>
            <a:pPr lvl="1"/>
            <a:r>
              <a:rPr lang="en-US" dirty="0" smtClean="0"/>
              <a:t>has partial knowledge of the network</a:t>
            </a:r>
          </a:p>
          <a:p>
            <a:endParaRPr lang="en-US" dirty="0"/>
          </a:p>
          <a:p>
            <a:r>
              <a:rPr lang="en-US" dirty="0" smtClean="0"/>
              <a:t>Must identify domains involved in exfiltration and decide whether to block traffic (plan of action)</a:t>
            </a:r>
          </a:p>
          <a:p>
            <a:endParaRPr lang="en-US" dirty="0"/>
          </a:p>
          <a:p>
            <a:r>
              <a:rPr lang="en-US" dirty="0" smtClean="0"/>
              <a:t>While weighting the cost of</a:t>
            </a:r>
          </a:p>
          <a:p>
            <a:pPr lvl="1"/>
            <a:r>
              <a:rPr lang="en-US" dirty="0" smtClean="0"/>
              <a:t>Deploying noisy detectors</a:t>
            </a:r>
          </a:p>
          <a:p>
            <a:pPr lvl="1"/>
            <a:r>
              <a:rPr lang="en-US" dirty="0" smtClean="0"/>
              <a:t>Data loss due to false negatives</a:t>
            </a:r>
          </a:p>
          <a:p>
            <a:pPr lvl="1"/>
            <a:r>
              <a:rPr lang="en-US" dirty="0" smtClean="0"/>
              <a:t>Disruption due to false positives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70206" y="551170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Decision making and planning under uncertainty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Virtually Distributed Partially Observable Markov Decision Processes (VD-POMDP) </a:t>
            </a:r>
            <a:r>
              <a:rPr lang="en-US" sz="1800" dirty="0" smtClean="0"/>
              <a:t>[</a:t>
            </a:r>
            <a:r>
              <a:rPr lang="en-US" sz="1800" dirty="0" err="1" smtClean="0"/>
              <a:t>GameSec</a:t>
            </a:r>
            <a:r>
              <a:rPr lang="en-US" sz="1800" dirty="0" smtClean="0"/>
              <a:t> 16]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Network of enterprise devices, web domains, </a:t>
            </a:r>
          </a:p>
          <a:p>
            <a:pPr marL="0" indent="0">
              <a:buNone/>
            </a:pPr>
            <a:r>
              <a:rPr lang="en-US" sz="2900" dirty="0" smtClean="0"/>
              <a:t>and noisy detector nodes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Original POMDP: Impractical to solve for 3-4 nodes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VD-POMDP:</a:t>
            </a:r>
          </a:p>
          <a:p>
            <a:pPr marL="342900" indent="-342900">
              <a:buAutoNum type="arabicPeriod"/>
            </a:pPr>
            <a:r>
              <a:rPr lang="en-US" sz="2300" dirty="0" smtClean="0"/>
              <a:t>Abstract action and observation space</a:t>
            </a:r>
          </a:p>
          <a:p>
            <a:pPr marL="342900" indent="-342900">
              <a:buAutoNum type="arabicPeriod"/>
            </a:pPr>
            <a:r>
              <a:rPr lang="en-US" sz="2300" dirty="0" smtClean="0"/>
              <a:t>Factor the original POMDP into one sub-POMDP per domain, solve them “offline”</a:t>
            </a:r>
          </a:p>
          <a:p>
            <a:pPr marL="342900" indent="-342900">
              <a:buAutoNum type="arabicPeriod"/>
            </a:pPr>
            <a:r>
              <a:rPr lang="en-US" sz="2300" dirty="0" smtClean="0"/>
              <a:t>Online policy aggregation using MILP to get final joint action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Sara </a:t>
            </a:r>
            <a:r>
              <a:rPr lang="en-US" sz="1400" dirty="0"/>
              <a:t>Mc Carthy, Arunesh Sinha, Milind Tambe and Pratyusa K. Manadhata, Data Exfiltration </a:t>
            </a:r>
            <a:r>
              <a:rPr lang="en-US" sz="1400" dirty="0" smtClean="0"/>
              <a:t>Detection and </a:t>
            </a:r>
            <a:r>
              <a:rPr lang="en-US" sz="1400" dirty="0"/>
              <a:t>Prevention: Virtually Distributed POMDPs for Practically Safer Networks, 7th Conference </a:t>
            </a:r>
            <a:r>
              <a:rPr lang="en-US" sz="1400" dirty="0" smtClean="0"/>
              <a:t>on Decision </a:t>
            </a:r>
            <a:r>
              <a:rPr lang="en-US" sz="1400" dirty="0"/>
              <a:t>and Game Theory for Security (</a:t>
            </a:r>
            <a:r>
              <a:rPr lang="en-US" sz="1400" dirty="0" err="1"/>
              <a:t>GameSec</a:t>
            </a:r>
            <a:r>
              <a:rPr lang="en-US" sz="1400" dirty="0"/>
              <a:t>), New York, NY, Nov 2016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001" y="1680389"/>
            <a:ext cx="2249944" cy="23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7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 testbed at USC</a:t>
            </a:r>
          </a:p>
          <a:p>
            <a:r>
              <a:rPr lang="en-US" dirty="0" smtClean="0"/>
              <a:t>Iodine to simulate DNS exfiltration</a:t>
            </a:r>
          </a:p>
          <a:p>
            <a:r>
              <a:rPr lang="en-US" dirty="0" smtClean="0"/>
              <a:t>Normal DNS query behavior simulation via scripts</a:t>
            </a:r>
          </a:p>
          <a:p>
            <a:r>
              <a:rPr lang="en-US" dirty="0" err="1" smtClean="0"/>
              <a:t>Paxson</a:t>
            </a:r>
            <a:r>
              <a:rPr lang="en-US" dirty="0" smtClean="0"/>
              <a:t> et al.’s approach as the noisy detector</a:t>
            </a:r>
          </a:p>
          <a:p>
            <a:endParaRPr lang="en-US" dirty="0"/>
          </a:p>
          <a:p>
            <a:r>
              <a:rPr lang="en-US" dirty="0" smtClean="0"/>
              <a:t>Synthetic workload for parameter sensitivity testing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Runtime</a:t>
            </a:r>
          </a:p>
          <a:p>
            <a:pPr lvl="1"/>
            <a:r>
              <a:rPr lang="en-US" dirty="0" smtClean="0"/>
              <a:t>POMDP doesn’t scale beyond 3 domains, whereas VD-POMDP scales linearly</a:t>
            </a:r>
          </a:p>
          <a:p>
            <a:pPr lvl="1"/>
            <a:r>
              <a:rPr lang="en-US" dirty="0" smtClean="0"/>
              <a:t>For small networks (~1000 nodes), offline phase takes hours and online phase takes seconds</a:t>
            </a:r>
          </a:p>
          <a:p>
            <a:pPr marL="228600" lvl="1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VD-POMDP’s accuracy and time to detection is similar to POMDP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Robustness</a:t>
            </a:r>
          </a:p>
          <a:p>
            <a:pPr lvl="1"/>
            <a:r>
              <a:rPr lang="en-US" dirty="0" smtClean="0"/>
              <a:t>Very high detection rate (&gt;0.95%) even with extremely noise detectors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90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exfiltration detection and prevention is an ongoing arms race</a:t>
            </a:r>
          </a:p>
          <a:p>
            <a:endParaRPr lang="en-US" dirty="0"/>
          </a:p>
          <a:p>
            <a:r>
              <a:rPr lang="en-US" dirty="0" smtClean="0"/>
              <a:t>Existing approaches don’t work in the new threat landscape</a:t>
            </a:r>
          </a:p>
          <a:p>
            <a:endParaRPr lang="en-US" dirty="0"/>
          </a:p>
          <a:p>
            <a:r>
              <a:rPr lang="en-US" dirty="0" smtClean="0"/>
              <a:t>Point detection approaches will always be noisy</a:t>
            </a:r>
          </a:p>
          <a:p>
            <a:endParaRPr lang="en-US" dirty="0"/>
          </a:p>
          <a:p>
            <a:r>
              <a:rPr lang="en-US" dirty="0" smtClean="0"/>
              <a:t>We need to build robust detectors on top of noisy detectors</a:t>
            </a:r>
          </a:p>
          <a:p>
            <a:endParaRPr lang="en-US" dirty="0"/>
          </a:p>
          <a:p>
            <a:r>
              <a:rPr lang="en-US" dirty="0" smtClean="0"/>
              <a:t>POMDP/Game theory may help us build robust detectors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6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Thank you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Pratyusa</a:t>
            </a:r>
            <a:r>
              <a:rPr lang="en-US" dirty="0" smtClean="0"/>
              <a:t> K. </a:t>
            </a:r>
            <a:r>
              <a:rPr lang="en-US" dirty="0" err="1" smtClean="0"/>
              <a:t>Manadhata</a:t>
            </a:r>
            <a:endParaRPr lang="en-US" dirty="0" smtClean="0"/>
          </a:p>
          <a:p>
            <a:r>
              <a:rPr lang="en-US" dirty="0" smtClean="0"/>
              <a:t>manadhata@hpe.com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2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Examples..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9" y="1868225"/>
            <a:ext cx="2434560" cy="1369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746" y="1868225"/>
            <a:ext cx="2434560" cy="1369440"/>
          </a:xfrm>
          <a:prstGeom prst="rect">
            <a:avLst/>
          </a:prstGeom>
        </p:spPr>
      </p:pic>
      <p:pic>
        <p:nvPicPr>
          <p:cNvPr id="1026" name="Picture 2" descr="http://1.bp.blogspot.com/-EalNIrYdA0E/VgOYlCA_OvI/AAAAAAAAkY8/LpVDzhfbqWM/s1600/opm-hack-fingerpri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37" y="1917971"/>
            <a:ext cx="2432952" cy="126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rn.com/ckfinder/userfiles/images/crn/logos/blue-cross-blue-shiel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29" y="4068725"/>
            <a:ext cx="1196070" cy="119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2.hubspot.net/hub/399330/file-2254615043-jpg/sony.jpg?t=14538372541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720" y="1917971"/>
            <a:ext cx="1680597" cy="123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en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196" y="4180954"/>
            <a:ext cx="1435944" cy="104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yat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480" y="4157828"/>
            <a:ext cx="1091826" cy="10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krebsonsecurity.com/wp-content/uploads/2015/09/hilt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805" y="4127729"/>
            <a:ext cx="1586415" cy="11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krebsonsecurity.com/wp-content/uploads/2015/10/Screen-Shot-2015-10-24-at-10.08.01-AM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489" y="4548812"/>
            <a:ext cx="2284523" cy="5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68770" y="597366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http://www.privacyrights.org/data-breach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Espionage in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03" y="1314032"/>
            <a:ext cx="5443153" cy="3792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2272" y="585605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2015 Data Breach Investigations Report, Verizon.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562272" y="538912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548 incidents reported in 2015.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933" y="1314032"/>
            <a:ext cx="5621731" cy="38091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Loss Prevention (DLP) Products (2006~)</a:t>
            </a:r>
          </a:p>
        </p:txBody>
      </p:sp>
      <p:pic>
        <p:nvPicPr>
          <p:cNvPr id="1026" name="Picture 2" descr="http://blog.skodaminotti.com/wp-content/uploads/2014/06/data_loss_protection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27" y="2620354"/>
            <a:ext cx="3322729" cy="15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3266" y="590308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/>
              <a:t>Image: http</a:t>
            </a:r>
            <a:r>
              <a:rPr lang="en-US" sz="800" dirty="0"/>
              <a:t>://blog.skodaminotti.com/blog/data-loss-prevention-part-2-choosing-a-dlp-solution/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0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Sensitive data identification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expression </a:t>
            </a:r>
          </a:p>
          <a:p>
            <a:pPr lvl="1"/>
            <a:r>
              <a:rPr lang="en-US" dirty="0"/>
              <a:t>social security numbers, telephone numbers, </a:t>
            </a:r>
            <a:r>
              <a:rPr lang="en-US" dirty="0" smtClean="0"/>
              <a:t>addresses, and </a:t>
            </a:r>
            <a:r>
              <a:rPr lang="en-US" dirty="0"/>
              <a:t>other data that has a </a:t>
            </a:r>
            <a:r>
              <a:rPr lang="en-US" dirty="0" smtClean="0"/>
              <a:t>significant amount </a:t>
            </a:r>
            <a:r>
              <a:rPr lang="en-US" dirty="0"/>
              <a:t>of structure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Keywords</a:t>
            </a:r>
          </a:p>
          <a:p>
            <a:pPr lvl="1"/>
            <a:r>
              <a:rPr lang="en-US" dirty="0"/>
              <a:t>small number of known keywords can identify private data, e.g., medical or </a:t>
            </a:r>
            <a:r>
              <a:rPr lang="en-US" dirty="0" smtClean="0"/>
              <a:t>financial </a:t>
            </a:r>
            <a:r>
              <a:rPr lang="en-US" dirty="0"/>
              <a:t>records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Fingerprints</a:t>
            </a:r>
          </a:p>
          <a:p>
            <a:pPr lvl="1"/>
            <a:r>
              <a:rPr lang="en-US" dirty="0" smtClean="0"/>
              <a:t>Hashes of substrings of unstructured data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at identifying “universally” confidential data, e.g., credit card number and SSN</a:t>
            </a:r>
          </a:p>
          <a:p>
            <a:endParaRPr lang="en-US" dirty="0"/>
          </a:p>
          <a:p>
            <a:pPr lvl="1"/>
            <a:r>
              <a:rPr lang="en-US" dirty="0" smtClean="0"/>
              <a:t>Organization specific key word and fingerprint generation was challenging</a:t>
            </a:r>
          </a:p>
          <a:p>
            <a:endParaRPr lang="en-US" dirty="0"/>
          </a:p>
          <a:p>
            <a:r>
              <a:rPr lang="en-US" dirty="0" smtClean="0"/>
              <a:t>Prevents accidents and commodity attacks</a:t>
            </a:r>
          </a:p>
          <a:p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Easy to circumvent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9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5720" y="2712396"/>
            <a:ext cx="9031897" cy="1371600"/>
          </a:xfrm>
        </p:spPr>
        <p:txBody>
          <a:bodyPr/>
          <a:lstStyle/>
          <a:p>
            <a:r>
              <a:rPr lang="en-US" sz="3200" dirty="0" smtClean="0"/>
              <a:t>Can we </a:t>
            </a:r>
            <a:r>
              <a:rPr lang="en-US" sz="3200" dirty="0" smtClean="0">
                <a:solidFill>
                  <a:srgbClr val="FF0000"/>
                </a:solidFill>
              </a:rPr>
              <a:t>learn</a:t>
            </a:r>
            <a:r>
              <a:rPr lang="en-US" sz="3200" dirty="0" smtClean="0"/>
              <a:t> organization specific sensitive data?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8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classification for DLP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7310" y="551646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Text </a:t>
            </a:r>
            <a:r>
              <a:rPr lang="en-US" sz="1200" dirty="0" smtClean="0"/>
              <a:t>Classification </a:t>
            </a:r>
            <a:r>
              <a:rPr lang="en-US" sz="1200" dirty="0"/>
              <a:t>for Data Loss Prevention, </a:t>
            </a:r>
            <a:r>
              <a:rPr lang="en-US" sz="1200" dirty="0" smtClean="0"/>
              <a:t>Michael Hart</a:t>
            </a:r>
            <a:r>
              <a:rPr lang="en-US" sz="1200" dirty="0"/>
              <a:t>, </a:t>
            </a:r>
            <a:r>
              <a:rPr lang="en-US" sz="1200" dirty="0" smtClean="0"/>
              <a:t>Pratyusa Manadhata</a:t>
            </a:r>
            <a:r>
              <a:rPr lang="en-US" sz="1200" dirty="0"/>
              <a:t>, and </a:t>
            </a:r>
            <a:r>
              <a:rPr lang="en-US" sz="1200" dirty="0" smtClean="0"/>
              <a:t>Rob Johnson 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Privacy Enhancing Technology Symposium (PETS) </a:t>
            </a:r>
            <a:r>
              <a:rPr lang="en-US" sz="1200" dirty="0"/>
              <a:t>2011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233" y="2239661"/>
            <a:ext cx="5456954" cy="2259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E_Standard_Arial_16x9_v5">
  <a:themeElements>
    <a:clrScheme name="HPE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2AD2C9"/>
      </a:accent1>
      <a:accent2>
        <a:srgbClr val="614767"/>
      </a:accent2>
      <a:accent3>
        <a:srgbClr val="FF8D6D"/>
      </a:accent3>
      <a:accent4>
        <a:srgbClr val="5F7A76"/>
      </a:accent4>
      <a:accent5>
        <a:srgbClr val="C6C9CA"/>
      </a:accent5>
      <a:accent6>
        <a:srgbClr val="808285"/>
      </a:accent6>
      <a:hlink>
        <a:srgbClr val="01A982"/>
      </a:hlink>
      <a:folHlink>
        <a:srgbClr val="01A9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6"/>
        </a:solidFill>
        <a:ln w="19050">
          <a:solidFill>
            <a:schemeClr val="accent6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|169|130">
      <a:srgbClr val="01A982"/>
    </a:custClr>
    <a:custClr name="128|116|110">
      <a:srgbClr val="80746E"/>
    </a:custClr>
    <a:custClr name="66|85|99">
      <a:srgbClr val="425563"/>
    </a:custClr>
  </a:custClrLst>
  <a:extLst>
    <a:ext uri="{05A4C25C-085E-4340-85A3-A5531E510DB2}">
      <thm15:themeFamily xmlns:thm15="http://schemas.microsoft.com/office/thememl/2012/main" name="HPE_Standard_Arial_16x9_v5.potx" id="{6E765CE8-72DF-47CC-8CE6-E2F106A29740}" vid="{F1B02632-9815-49C8-944D-886AB68427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HPE_Standard_Arial_16x9_v5</Template>
  <TotalTime>1032</TotalTime>
  <Words>983</Words>
  <Application>Microsoft Office PowerPoint</Application>
  <PresentationFormat>Widescreen</PresentationFormat>
  <Paragraphs>260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Bookman Old Style</vt:lpstr>
      <vt:lpstr>Calibri</vt:lpstr>
      <vt:lpstr>Century</vt:lpstr>
      <vt:lpstr>Consolas</vt:lpstr>
      <vt:lpstr>HP Simplified</vt:lpstr>
      <vt:lpstr>Times New Roman</vt:lpstr>
      <vt:lpstr>HPE_Standard_Arial_16x9_v5</vt:lpstr>
      <vt:lpstr>Enterprise Data Exfiltration Detection and Prevention </vt:lpstr>
      <vt:lpstr>Unauthorized transfer of sensitive information from a victim enterprise to an attacker</vt:lpstr>
      <vt:lpstr>Examples..</vt:lpstr>
      <vt:lpstr>Cyber Espionage in 2015</vt:lpstr>
      <vt:lpstr>Data Loss Prevention (DLP) Products (2006~)</vt:lpstr>
      <vt:lpstr>Sensitive data identification</vt:lpstr>
      <vt:lpstr>Limitations</vt:lpstr>
      <vt:lpstr>PowerPoint Presentation</vt:lpstr>
      <vt:lpstr>Text classification for DLP</vt:lpstr>
      <vt:lpstr>Real world is messy</vt:lpstr>
      <vt:lpstr>Our approach [PETS 2011]</vt:lpstr>
      <vt:lpstr>“Vector Machine Learning”</vt:lpstr>
      <vt:lpstr>PowerPoint Presentation</vt:lpstr>
      <vt:lpstr>Advanced threats: The new landscape</vt:lpstr>
      <vt:lpstr>Example: DNS Exfiltration</vt:lpstr>
      <vt:lpstr>A real world example</vt:lpstr>
      <vt:lpstr>PowerPoint Presentation</vt:lpstr>
      <vt:lpstr>Detection mechanisms ??</vt:lpstr>
      <vt:lpstr>Detection mechanism: Information content</vt:lpstr>
      <vt:lpstr>Industry heuristics for DNS exfiltration detection</vt:lpstr>
      <vt:lpstr>Characteristics of heuristics driven solutions</vt:lpstr>
      <vt:lpstr>PowerPoint Presentation</vt:lpstr>
      <vt:lpstr>Problem setting</vt:lpstr>
      <vt:lpstr>Virtually Distributed Partially Observable Markov Decision Processes (VD-POMDP) [GameSec 16]</vt:lpstr>
      <vt:lpstr>Experimental setting</vt:lpstr>
      <vt:lpstr>Results</vt:lpstr>
      <vt:lpstr>Summary</vt:lpstr>
      <vt:lpstr>Thank you  </vt:lpstr>
    </vt:vector>
  </TitlesOfParts>
  <Company>Hewlett 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Manadhata, Pratyusa K</dc:creator>
  <cp:lastModifiedBy>Manadhata, Pratyusa K</cp:lastModifiedBy>
  <cp:revision>170</cp:revision>
  <dcterms:created xsi:type="dcterms:W3CDTF">2016-01-25T12:17:22Z</dcterms:created>
  <dcterms:modified xsi:type="dcterms:W3CDTF">2017-01-31T20:20:56Z</dcterms:modified>
</cp:coreProperties>
</file>